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0.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1.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2.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4.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703" r:id="rId6"/>
    <p:sldMasterId id="2147483717" r:id="rId7"/>
    <p:sldMasterId id="2147483756" r:id="rId8"/>
    <p:sldMasterId id="2147483796" r:id="rId9"/>
    <p:sldMasterId id="2147483821" r:id="rId10"/>
    <p:sldMasterId id="2147483864" r:id="rId11"/>
    <p:sldMasterId id="2147483893" r:id="rId12"/>
    <p:sldMasterId id="2147483933" r:id="rId13"/>
    <p:sldMasterId id="2147483955" r:id="rId14"/>
    <p:sldMasterId id="2147483970" r:id="rId15"/>
    <p:sldMasterId id="2147483998" r:id="rId16"/>
    <p:sldMasterId id="2147484026" r:id="rId17"/>
    <p:sldMasterId id="2147484034" r:id="rId18"/>
  </p:sldMasterIdLst>
  <p:notesMasterIdLst>
    <p:notesMasterId r:id="rId52"/>
  </p:notesMasterIdLst>
  <p:sldIdLst>
    <p:sldId id="284" r:id="rId19"/>
    <p:sldId id="263" r:id="rId20"/>
    <p:sldId id="2076136683" r:id="rId21"/>
    <p:sldId id="2076136980" r:id="rId22"/>
    <p:sldId id="2076136981" r:id="rId23"/>
    <p:sldId id="2076137344" r:id="rId24"/>
    <p:sldId id="2076136943" r:id="rId25"/>
    <p:sldId id="2076137346" r:id="rId26"/>
    <p:sldId id="2076137347" r:id="rId27"/>
    <p:sldId id="2076138383" r:id="rId28"/>
    <p:sldId id="2076136908" r:id="rId29"/>
    <p:sldId id="2076138392" r:id="rId30"/>
    <p:sldId id="2076138384" r:id="rId31"/>
    <p:sldId id="2076138395" r:id="rId32"/>
    <p:sldId id="2076138385" r:id="rId33"/>
    <p:sldId id="2076138386" r:id="rId34"/>
    <p:sldId id="2076138387" r:id="rId35"/>
    <p:sldId id="2076138388" r:id="rId36"/>
    <p:sldId id="2076138389" r:id="rId37"/>
    <p:sldId id="2076136817" r:id="rId38"/>
    <p:sldId id="2076138390" r:id="rId39"/>
    <p:sldId id="256" r:id="rId40"/>
    <p:sldId id="2076138393" r:id="rId41"/>
    <p:sldId id="2076138370" r:id="rId42"/>
    <p:sldId id="2076138381" r:id="rId43"/>
    <p:sldId id="262" r:id="rId44"/>
    <p:sldId id="2076138374" r:id="rId45"/>
    <p:sldId id="2076138396" r:id="rId46"/>
    <p:sldId id="2076138397" r:id="rId47"/>
    <p:sldId id="2076138398" r:id="rId48"/>
    <p:sldId id="2076138391" r:id="rId49"/>
    <p:sldId id="2076136813" r:id="rId50"/>
    <p:sldId id="207613692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DC1640-F79A-48A6-A8E4-7483D98031F5}">
          <p14:sldIdLst>
            <p14:sldId id="284"/>
            <p14:sldId id="263"/>
            <p14:sldId id="2076136683"/>
            <p14:sldId id="2076136980"/>
            <p14:sldId id="2076136981"/>
            <p14:sldId id="2076137344"/>
            <p14:sldId id="2076136943"/>
            <p14:sldId id="2076137346"/>
            <p14:sldId id="2076137347"/>
            <p14:sldId id="2076138383"/>
            <p14:sldId id="2076136908"/>
            <p14:sldId id="2076138392"/>
            <p14:sldId id="2076138384"/>
            <p14:sldId id="2076138395"/>
            <p14:sldId id="2076138385"/>
            <p14:sldId id="2076138386"/>
            <p14:sldId id="2076138387"/>
            <p14:sldId id="2076138388"/>
            <p14:sldId id="2076138389"/>
            <p14:sldId id="2076136817"/>
            <p14:sldId id="2076138390"/>
            <p14:sldId id="256"/>
            <p14:sldId id="2076138393"/>
            <p14:sldId id="2076138370"/>
            <p14:sldId id="2076138381"/>
            <p14:sldId id="262"/>
            <p14:sldId id="2076138374"/>
          </p14:sldIdLst>
        </p14:section>
        <p14:section name="Appendix" id="{2E6C2AD2-A53B-4229-B04C-106924CA55A3}">
          <p14:sldIdLst>
            <p14:sldId id="2076138396"/>
            <p14:sldId id="2076138397"/>
            <p14:sldId id="2076138398"/>
            <p14:sldId id="2076138391"/>
            <p14:sldId id="2076136813"/>
            <p14:sldId id="20761369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33B"/>
    <a:srgbClr val="EA6E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9BA780-5C79-4ACD-8767-ABDB0AC7A731}" v="59" dt="2020-06-13T19:36:12.0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44" autoAdjust="0"/>
  </p:normalViewPr>
  <p:slideViewPr>
    <p:cSldViewPr snapToGrid="0">
      <p:cViewPr varScale="1">
        <p:scale>
          <a:sx n="104" d="100"/>
          <a:sy n="104" d="100"/>
        </p:scale>
        <p:origin x="55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1"/>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0"/>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0" custLinFactX="11128" custLinFactNeighborX="100000"/>
      <dgm:spPr/>
    </dgm:pt>
    <dgm:pt modelId="{B2FD37B0-F01B-4D44-8CF8-218202E0D1E8}" type="pres">
      <dgm:prSet presAssocID="{5B61AFCB-3999-4FF6-8C40-951220175333}" presName="Ellipse" presStyleLbl="fgAcc1" presStyleIdx="1" presStyleCnt="11"/>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0">
        <dgm:presLayoutVars>
          <dgm:bulletEnabled val="1"/>
        </dgm:presLayoutVars>
      </dgm:prSet>
      <dgm:spPr/>
    </dgm:pt>
    <dgm:pt modelId="{CB2CFD90-D3B6-4E12-8EDF-2099CE76871D}" type="pres">
      <dgm:prSet presAssocID="{5B61AFCB-3999-4FF6-8C40-951220175333}" presName="L1TextContainer" presStyleLbl="revTx" presStyleIdx="1" presStyleCnt="20"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0"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0"/>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0"/>
      <dgm:spPr/>
    </dgm:pt>
    <dgm:pt modelId="{52EA3B33-2EB4-405C-8052-10B3DD9273E2}" type="pres">
      <dgm:prSet presAssocID="{2462E462-454F-481E-88EF-4AD285869C68}" presName="Ellipse" presStyleLbl="fgAcc1" presStyleIdx="2" presStyleCnt="11"/>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0">
        <dgm:presLayoutVars>
          <dgm:bulletEnabled val="1"/>
        </dgm:presLayoutVars>
      </dgm:prSet>
      <dgm:spPr/>
    </dgm:pt>
    <dgm:pt modelId="{48B40D64-EA99-4B20-B620-BDEEAA6834AA}" type="pres">
      <dgm:prSet presAssocID="{2462E462-454F-481E-88EF-4AD285869C68}" presName="L1TextContainer" presStyleLbl="revTx" presStyleIdx="3" presStyleCnt="20">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0"/>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0"/>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0"/>
      <dgm:spPr/>
    </dgm:pt>
    <dgm:pt modelId="{6BF1D37F-E363-4EDE-BB62-3D33AEE4F697}" type="pres">
      <dgm:prSet presAssocID="{AD9D6D17-9CD0-436E-B2F5-3107859008C9}" presName="Ellipse" presStyleLbl="fgAcc1" presStyleIdx="3" presStyleCnt="11"/>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0">
        <dgm:presLayoutVars>
          <dgm:bulletEnabled val="1"/>
        </dgm:presLayoutVars>
      </dgm:prSet>
      <dgm:spPr/>
    </dgm:pt>
    <dgm:pt modelId="{4834ED91-36CE-447C-B8D4-984AC9474013}" type="pres">
      <dgm:prSet presAssocID="{AD9D6D17-9CD0-436E-B2F5-3107859008C9}" presName="L1TextContainer" presStyleLbl="revTx" presStyleIdx="5" presStyleCnt="20">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0"/>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0"/>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0" custLinFactNeighborX="24097"/>
      <dgm:spPr/>
    </dgm:pt>
    <dgm:pt modelId="{F2AE6278-65FD-49DF-B70A-DC2E6C36130D}" type="pres">
      <dgm:prSet presAssocID="{0A20DFE2-6CF3-4F83-A2A3-0B988DAA1C59}" presName="Ellipse" presStyleLbl="fgAcc1" presStyleIdx="4" presStyleCnt="11"/>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0">
        <dgm:presLayoutVars>
          <dgm:bulletEnabled val="1"/>
        </dgm:presLayoutVars>
      </dgm:prSet>
      <dgm:spPr/>
    </dgm:pt>
    <dgm:pt modelId="{218B202C-0784-44AF-AD9E-F0018E1A94B0}" type="pres">
      <dgm:prSet presAssocID="{0A20DFE2-6CF3-4F83-A2A3-0B988DAA1C59}" presName="L1TextContainer" presStyleLbl="revTx" presStyleIdx="7" presStyleCnt="20"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0"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0"/>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0"/>
      <dgm:spPr/>
    </dgm:pt>
    <dgm:pt modelId="{F1CBD4BE-969B-4486-A695-DC1D5CAB272D}" type="pres">
      <dgm:prSet presAssocID="{7FE82F18-3DE2-4F24-95FF-E6CA081E2C79}" presName="Ellipse" presStyleLbl="fgAcc1" presStyleIdx="5" presStyleCnt="11"/>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0">
        <dgm:presLayoutVars>
          <dgm:bulletEnabled val="1"/>
        </dgm:presLayoutVars>
      </dgm:prSet>
      <dgm:spPr/>
    </dgm:pt>
    <dgm:pt modelId="{EF110A13-FCBC-47DD-AE79-EC993998E6B5}" type="pres">
      <dgm:prSet presAssocID="{7FE82F18-3DE2-4F24-95FF-E6CA081E2C79}" presName="L1TextContainer" presStyleLbl="revTx" presStyleIdx="9" presStyleCnt="20">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0"/>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0"/>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0" custLinFactNeighborX="16926"/>
      <dgm:spPr/>
    </dgm:pt>
    <dgm:pt modelId="{240E7FBE-C865-407A-AADD-6DA049BA2859}" type="pres">
      <dgm:prSet presAssocID="{61C68061-E3C3-4985-9230-5D34FCF685BC}" presName="Ellipse" presStyleLbl="fgAcc1" presStyleIdx="6" presStyleCnt="11"/>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0">
        <dgm:presLayoutVars>
          <dgm:bulletEnabled val="1"/>
        </dgm:presLayoutVars>
      </dgm:prSet>
      <dgm:spPr/>
    </dgm:pt>
    <dgm:pt modelId="{56ADB5EA-A5C5-4B6F-9257-5AF5D80E59F4}" type="pres">
      <dgm:prSet presAssocID="{61C68061-E3C3-4985-9230-5D34FCF685BC}" presName="L1TextContainer" presStyleLbl="revTx" presStyleIdx="11" presStyleCnt="20"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0"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0"/>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0"/>
      <dgm:spPr/>
    </dgm:pt>
    <dgm:pt modelId="{035B2F06-DF58-456F-94CB-BC9DABC7BB1D}" type="pres">
      <dgm:prSet presAssocID="{E756C650-8DCF-4674-9A20-D4D953B92904}" presName="Ellipse" presStyleLbl="fgAcc1" presStyleIdx="7" presStyleCnt="11"/>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0">
        <dgm:presLayoutVars>
          <dgm:bulletEnabled val="1"/>
        </dgm:presLayoutVars>
      </dgm:prSet>
      <dgm:spPr/>
    </dgm:pt>
    <dgm:pt modelId="{32C68120-95FE-49F6-8FA0-955148FEE4FE}" type="pres">
      <dgm:prSet presAssocID="{E756C650-8DCF-4674-9A20-D4D953B92904}" presName="L1TextContainer" presStyleLbl="revTx" presStyleIdx="13" presStyleCnt="20">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0"/>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0"/>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0"/>
      <dgm:spPr/>
    </dgm:pt>
    <dgm:pt modelId="{BD564CF5-EA25-4734-86C1-A853C820E9B3}" type="pres">
      <dgm:prSet presAssocID="{6784EAC2-4575-4315-A07D-BBF05620D9C3}" presName="Ellipse" presStyleLbl="fgAcc1" presStyleIdx="8" presStyleCnt="11"/>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0">
        <dgm:presLayoutVars>
          <dgm:bulletEnabled val="1"/>
        </dgm:presLayoutVars>
      </dgm:prSet>
      <dgm:spPr/>
    </dgm:pt>
    <dgm:pt modelId="{B1F37C2F-7445-4AC7-8D86-7A5E29D7B54F}" type="pres">
      <dgm:prSet presAssocID="{6784EAC2-4575-4315-A07D-BBF05620D9C3}" presName="L1TextContainer" presStyleLbl="revTx" presStyleIdx="15" presStyleCnt="20">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0"/>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0"/>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0"/>
      <dgm:spPr/>
    </dgm:pt>
    <dgm:pt modelId="{86B023C2-AD15-466D-8B5A-5B82C13F80E0}" type="pres">
      <dgm:prSet presAssocID="{ACC76568-A938-4943-9ABB-CE890B6FAC5B}" presName="Ellipse" presStyleLbl="fgAcc1" presStyleIdx="9" presStyleCnt="11"/>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0">
        <dgm:presLayoutVars>
          <dgm:bulletEnabled val="1"/>
        </dgm:presLayoutVars>
      </dgm:prSet>
      <dgm:spPr/>
    </dgm:pt>
    <dgm:pt modelId="{53648BC2-65C6-4B8F-8795-28344210DDDB}" type="pres">
      <dgm:prSet presAssocID="{ACC76568-A938-4943-9ABB-CE890B6FAC5B}" presName="L1TextContainer" presStyleLbl="revTx" presStyleIdx="17" presStyleCnt="20">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0"/>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0"/>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0" custLinFactNeighborX="-36223"/>
      <dgm:spPr/>
    </dgm:pt>
    <dgm:pt modelId="{84F9DAB1-3180-4BAC-998C-62D3D6D03BC0}" type="pres">
      <dgm:prSet presAssocID="{92C0E39A-7209-4B44-B95D-50709CC93856}" presName="Ellipse" presStyleLbl="fgAcc1" presStyleIdx="10" presStyleCnt="11"/>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0">
        <dgm:presLayoutVars>
          <dgm:bulletEnabled val="1"/>
        </dgm:presLayoutVars>
      </dgm:prSet>
      <dgm:spPr/>
    </dgm:pt>
    <dgm:pt modelId="{869FEED5-CD70-49E8-BF51-B4E248BBFFF7}" type="pres">
      <dgm:prSet presAssocID="{92C0E39A-7209-4B44-B95D-50709CC93856}" presName="L1TextContainer" presStyleLbl="revTx" presStyleIdx="19" presStyleCnt="20" custLinFactNeighborX="-7803">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0"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72710-CDE5-410F-8C0A-ECC4072E613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FA7F63AB-0230-42B9-A8CC-0C12CB1EBF49}">
      <dgm:prSet/>
      <dgm:spPr/>
      <dgm:t>
        <a:bodyPr/>
        <a:lstStyle/>
        <a:p>
          <a:r>
            <a:rPr lang="en-US" baseline="0"/>
            <a:t>Azure SQL has evolved into </a:t>
          </a:r>
          <a:r>
            <a:rPr lang="en-US" b="1" baseline="0"/>
            <a:t>the world’s database</a:t>
          </a:r>
          <a:endParaRPr lang="en-US"/>
        </a:p>
      </dgm:t>
    </dgm:pt>
    <dgm:pt modelId="{73D4848D-6227-4205-B3E3-795CF3A245AC}" type="parTrans" cxnId="{607E5808-A144-42FF-BDC5-E7C1BCB09EEA}">
      <dgm:prSet/>
      <dgm:spPr/>
      <dgm:t>
        <a:bodyPr/>
        <a:lstStyle/>
        <a:p>
          <a:endParaRPr lang="en-US"/>
        </a:p>
      </dgm:t>
    </dgm:pt>
    <dgm:pt modelId="{E3BEEB89-C799-44AF-AF49-F4B51D9EE7AF}" type="sibTrans" cxnId="{607E5808-A144-42FF-BDC5-E7C1BCB09EEA}">
      <dgm:prSet/>
      <dgm:spPr/>
      <dgm:t>
        <a:bodyPr/>
        <a:lstStyle/>
        <a:p>
          <a:endParaRPr lang="en-US"/>
        </a:p>
      </dgm:t>
    </dgm:pt>
    <dgm:pt modelId="{9015960D-EAD6-41B8-AC4D-49985D869777}">
      <dgm:prSet/>
      <dgm:spPr/>
      <dgm:t>
        <a:bodyPr/>
        <a:lstStyle/>
        <a:p>
          <a:r>
            <a:rPr lang="en-US" b="1" baseline="0"/>
            <a:t>Azure SQL </a:t>
          </a:r>
          <a:r>
            <a:rPr lang="en-US" baseline="0"/>
            <a:t>=  Virtual machine, Managed Instance, and Database</a:t>
          </a:r>
          <a:endParaRPr lang="en-US"/>
        </a:p>
      </dgm:t>
    </dgm:pt>
    <dgm:pt modelId="{A1A830CB-144F-4101-B55F-486D0271252D}" type="parTrans" cxnId="{D497B3B6-7DEC-43A8-BA4D-6788841E6062}">
      <dgm:prSet/>
      <dgm:spPr/>
      <dgm:t>
        <a:bodyPr/>
        <a:lstStyle/>
        <a:p>
          <a:endParaRPr lang="en-US"/>
        </a:p>
      </dgm:t>
    </dgm:pt>
    <dgm:pt modelId="{A01F40B3-6B88-40C2-932C-3579B2D6BD4D}" type="sibTrans" cxnId="{D497B3B6-7DEC-43A8-BA4D-6788841E6062}">
      <dgm:prSet/>
      <dgm:spPr/>
      <dgm:t>
        <a:bodyPr/>
        <a:lstStyle/>
        <a:p>
          <a:endParaRPr lang="en-US"/>
        </a:p>
      </dgm:t>
    </dgm:pt>
    <dgm:pt modelId="{B306DE50-5057-4898-89B7-CFE96AC467BA}">
      <dgm:prSet/>
      <dgm:spPr/>
      <dgm:t>
        <a:bodyPr/>
        <a:lstStyle/>
        <a:p>
          <a:r>
            <a:rPr lang="en-US" b="1" baseline="0"/>
            <a:t>SQL Server on Azure Virtual Machines</a:t>
          </a:r>
          <a:r>
            <a:rPr lang="en-US" baseline="0"/>
            <a:t> = best for 100% lift and shift</a:t>
          </a:r>
          <a:endParaRPr lang="en-US"/>
        </a:p>
      </dgm:t>
    </dgm:pt>
    <dgm:pt modelId="{28D7E6A2-3190-465C-B57D-FCC60259FE6A}" type="parTrans" cxnId="{2E19529B-BC24-41A8-8C99-5F645731A8F9}">
      <dgm:prSet/>
      <dgm:spPr/>
      <dgm:t>
        <a:bodyPr/>
        <a:lstStyle/>
        <a:p>
          <a:endParaRPr lang="en-US"/>
        </a:p>
      </dgm:t>
    </dgm:pt>
    <dgm:pt modelId="{138728AA-3E65-449E-A591-5788167CEE3F}" type="sibTrans" cxnId="{2E19529B-BC24-41A8-8C99-5F645731A8F9}">
      <dgm:prSet/>
      <dgm:spPr/>
      <dgm:t>
        <a:bodyPr/>
        <a:lstStyle/>
        <a:p>
          <a:endParaRPr lang="en-US"/>
        </a:p>
      </dgm:t>
    </dgm:pt>
    <dgm:pt modelId="{7452304C-905D-4482-A135-E8BBEE85D044}">
      <dgm:prSet/>
      <dgm:spPr/>
      <dgm:t>
        <a:bodyPr/>
        <a:lstStyle/>
        <a:p>
          <a:r>
            <a:rPr lang="en-US" b="1" baseline="0"/>
            <a:t>Azure SQL Managed Instances</a:t>
          </a:r>
          <a:r>
            <a:rPr lang="en-US" baseline="0"/>
            <a:t> = Database engine instance + power of PaaS</a:t>
          </a:r>
          <a:endParaRPr lang="en-US"/>
        </a:p>
      </dgm:t>
    </dgm:pt>
    <dgm:pt modelId="{9F17F07B-97B4-4541-A773-D49F6C4ABDC6}" type="parTrans" cxnId="{DC81CA22-9E2F-4D52-8837-5795127ACFF5}">
      <dgm:prSet/>
      <dgm:spPr/>
      <dgm:t>
        <a:bodyPr/>
        <a:lstStyle/>
        <a:p>
          <a:endParaRPr lang="en-US"/>
        </a:p>
      </dgm:t>
    </dgm:pt>
    <dgm:pt modelId="{874086FE-6AD1-4065-9A7F-568A11FF7093}" type="sibTrans" cxnId="{DC81CA22-9E2F-4D52-8837-5795127ACFF5}">
      <dgm:prSet/>
      <dgm:spPr/>
      <dgm:t>
        <a:bodyPr/>
        <a:lstStyle/>
        <a:p>
          <a:endParaRPr lang="en-US"/>
        </a:p>
      </dgm:t>
    </dgm:pt>
    <dgm:pt modelId="{6E6FDA88-E384-4CF4-8019-CA7AEDEC25B3}">
      <dgm:prSet/>
      <dgm:spPr/>
      <dgm:t>
        <a:bodyPr/>
        <a:lstStyle/>
        <a:p>
          <a:r>
            <a:rPr lang="en-US" b="1" baseline="0"/>
            <a:t>Azure SQL Database</a:t>
          </a:r>
          <a:r>
            <a:rPr lang="en-US" baseline="0"/>
            <a:t> = Modern cloud apps providing you the most PaaS capabilities.</a:t>
          </a:r>
          <a:endParaRPr lang="en-US"/>
        </a:p>
      </dgm:t>
    </dgm:pt>
    <dgm:pt modelId="{33186A7C-3228-4B4D-A4F5-D153C098729B}" type="parTrans" cxnId="{A83A1E35-FE2D-42A0-AFD9-11536193C822}">
      <dgm:prSet/>
      <dgm:spPr/>
      <dgm:t>
        <a:bodyPr/>
        <a:lstStyle/>
        <a:p>
          <a:endParaRPr lang="en-US"/>
        </a:p>
      </dgm:t>
    </dgm:pt>
    <dgm:pt modelId="{74649972-B358-4849-BA9C-5FD06A727A4E}" type="sibTrans" cxnId="{A83A1E35-FE2D-42A0-AFD9-11536193C822}">
      <dgm:prSet/>
      <dgm:spPr/>
      <dgm:t>
        <a:bodyPr/>
        <a:lstStyle/>
        <a:p>
          <a:endParaRPr lang="en-US"/>
        </a:p>
      </dgm:t>
    </dgm:pt>
    <dgm:pt modelId="{785E4C11-C3A4-49FF-9E16-9EDC363EA7B0}" type="pres">
      <dgm:prSet presAssocID="{97F72710-CDE5-410F-8C0A-ECC4072E6132}" presName="linear" presStyleCnt="0">
        <dgm:presLayoutVars>
          <dgm:animLvl val="lvl"/>
          <dgm:resizeHandles val="exact"/>
        </dgm:presLayoutVars>
      </dgm:prSet>
      <dgm:spPr/>
    </dgm:pt>
    <dgm:pt modelId="{5401FB7F-363F-4A39-9AC3-725CDA067921}" type="pres">
      <dgm:prSet presAssocID="{FA7F63AB-0230-42B9-A8CC-0C12CB1EBF49}" presName="parentText" presStyleLbl="node1" presStyleIdx="0" presStyleCnt="5">
        <dgm:presLayoutVars>
          <dgm:chMax val="0"/>
          <dgm:bulletEnabled val="1"/>
        </dgm:presLayoutVars>
      </dgm:prSet>
      <dgm:spPr/>
    </dgm:pt>
    <dgm:pt modelId="{CC0820B8-0ECE-4DA1-90F9-7DB63A43CFAD}" type="pres">
      <dgm:prSet presAssocID="{E3BEEB89-C799-44AF-AF49-F4B51D9EE7AF}" presName="spacer" presStyleCnt="0"/>
      <dgm:spPr/>
    </dgm:pt>
    <dgm:pt modelId="{82A4C494-F2DA-48B2-9B88-B4D9B27B2B1C}" type="pres">
      <dgm:prSet presAssocID="{9015960D-EAD6-41B8-AC4D-49985D869777}" presName="parentText" presStyleLbl="node1" presStyleIdx="1" presStyleCnt="5">
        <dgm:presLayoutVars>
          <dgm:chMax val="0"/>
          <dgm:bulletEnabled val="1"/>
        </dgm:presLayoutVars>
      </dgm:prSet>
      <dgm:spPr/>
    </dgm:pt>
    <dgm:pt modelId="{F9864AEB-8CE8-455B-BDD5-72A67A68B85D}" type="pres">
      <dgm:prSet presAssocID="{A01F40B3-6B88-40C2-932C-3579B2D6BD4D}" presName="spacer" presStyleCnt="0"/>
      <dgm:spPr/>
    </dgm:pt>
    <dgm:pt modelId="{50B96531-4F30-4BFE-9BCC-D3D441139AEF}" type="pres">
      <dgm:prSet presAssocID="{B306DE50-5057-4898-89B7-CFE96AC467BA}" presName="parentText" presStyleLbl="node1" presStyleIdx="2" presStyleCnt="5">
        <dgm:presLayoutVars>
          <dgm:chMax val="0"/>
          <dgm:bulletEnabled val="1"/>
        </dgm:presLayoutVars>
      </dgm:prSet>
      <dgm:spPr/>
    </dgm:pt>
    <dgm:pt modelId="{CAB0F59C-7083-47E4-9A1F-516F38047BAF}" type="pres">
      <dgm:prSet presAssocID="{138728AA-3E65-449E-A591-5788167CEE3F}" presName="spacer" presStyleCnt="0"/>
      <dgm:spPr/>
    </dgm:pt>
    <dgm:pt modelId="{6731FA3C-2090-4B54-B51F-772E4A864CCD}" type="pres">
      <dgm:prSet presAssocID="{7452304C-905D-4482-A135-E8BBEE85D044}" presName="parentText" presStyleLbl="node1" presStyleIdx="3" presStyleCnt="5">
        <dgm:presLayoutVars>
          <dgm:chMax val="0"/>
          <dgm:bulletEnabled val="1"/>
        </dgm:presLayoutVars>
      </dgm:prSet>
      <dgm:spPr/>
    </dgm:pt>
    <dgm:pt modelId="{E10B63B6-F061-4F26-94A0-2E516FBE0735}" type="pres">
      <dgm:prSet presAssocID="{874086FE-6AD1-4065-9A7F-568A11FF7093}" presName="spacer" presStyleCnt="0"/>
      <dgm:spPr/>
    </dgm:pt>
    <dgm:pt modelId="{72E1B285-47AE-4A1F-BBE6-E43773FA829A}" type="pres">
      <dgm:prSet presAssocID="{6E6FDA88-E384-4CF4-8019-CA7AEDEC25B3}" presName="parentText" presStyleLbl="node1" presStyleIdx="4" presStyleCnt="5">
        <dgm:presLayoutVars>
          <dgm:chMax val="0"/>
          <dgm:bulletEnabled val="1"/>
        </dgm:presLayoutVars>
      </dgm:prSet>
      <dgm:spPr/>
    </dgm:pt>
  </dgm:ptLst>
  <dgm:cxnLst>
    <dgm:cxn modelId="{607E5808-A144-42FF-BDC5-E7C1BCB09EEA}" srcId="{97F72710-CDE5-410F-8C0A-ECC4072E6132}" destId="{FA7F63AB-0230-42B9-A8CC-0C12CB1EBF49}" srcOrd="0" destOrd="0" parTransId="{73D4848D-6227-4205-B3E3-795CF3A245AC}" sibTransId="{E3BEEB89-C799-44AF-AF49-F4B51D9EE7AF}"/>
    <dgm:cxn modelId="{3AC3C51C-239C-4B4E-81D9-DA2477D84221}" type="presOf" srcId="{97F72710-CDE5-410F-8C0A-ECC4072E6132}" destId="{785E4C11-C3A4-49FF-9E16-9EDC363EA7B0}" srcOrd="0" destOrd="0" presId="urn:microsoft.com/office/officeart/2005/8/layout/vList2"/>
    <dgm:cxn modelId="{DC81CA22-9E2F-4D52-8837-5795127ACFF5}" srcId="{97F72710-CDE5-410F-8C0A-ECC4072E6132}" destId="{7452304C-905D-4482-A135-E8BBEE85D044}" srcOrd="3" destOrd="0" parTransId="{9F17F07B-97B4-4541-A773-D49F6C4ABDC6}" sibTransId="{874086FE-6AD1-4065-9A7F-568A11FF7093}"/>
    <dgm:cxn modelId="{A83A1E35-FE2D-42A0-AFD9-11536193C822}" srcId="{97F72710-CDE5-410F-8C0A-ECC4072E6132}" destId="{6E6FDA88-E384-4CF4-8019-CA7AEDEC25B3}" srcOrd="4" destOrd="0" parTransId="{33186A7C-3228-4B4D-A4F5-D153C098729B}" sibTransId="{74649972-B358-4849-BA9C-5FD06A727A4E}"/>
    <dgm:cxn modelId="{D9182835-4EF4-416A-9884-047C6C6820A0}" type="presOf" srcId="{9015960D-EAD6-41B8-AC4D-49985D869777}" destId="{82A4C494-F2DA-48B2-9B88-B4D9B27B2B1C}" srcOrd="0" destOrd="0" presId="urn:microsoft.com/office/officeart/2005/8/layout/vList2"/>
    <dgm:cxn modelId="{9DC7D25D-2614-4EFA-BB8B-6FA354260BF4}" type="presOf" srcId="{7452304C-905D-4482-A135-E8BBEE85D044}" destId="{6731FA3C-2090-4B54-B51F-772E4A864CCD}" srcOrd="0" destOrd="0" presId="urn:microsoft.com/office/officeart/2005/8/layout/vList2"/>
    <dgm:cxn modelId="{43F58884-CACE-4421-8328-B5945E8D07DA}" type="presOf" srcId="{B306DE50-5057-4898-89B7-CFE96AC467BA}" destId="{50B96531-4F30-4BFE-9BCC-D3D441139AEF}" srcOrd="0" destOrd="0" presId="urn:microsoft.com/office/officeart/2005/8/layout/vList2"/>
    <dgm:cxn modelId="{97F7AF8E-888B-4312-8959-C2CDED42541E}" type="presOf" srcId="{6E6FDA88-E384-4CF4-8019-CA7AEDEC25B3}" destId="{72E1B285-47AE-4A1F-BBE6-E43773FA829A}" srcOrd="0" destOrd="0" presId="urn:microsoft.com/office/officeart/2005/8/layout/vList2"/>
    <dgm:cxn modelId="{F0EB1E93-6BB1-400A-8632-2F140B6B6A89}" type="presOf" srcId="{FA7F63AB-0230-42B9-A8CC-0C12CB1EBF49}" destId="{5401FB7F-363F-4A39-9AC3-725CDA067921}" srcOrd="0" destOrd="0" presId="urn:microsoft.com/office/officeart/2005/8/layout/vList2"/>
    <dgm:cxn modelId="{2E19529B-BC24-41A8-8C99-5F645731A8F9}" srcId="{97F72710-CDE5-410F-8C0A-ECC4072E6132}" destId="{B306DE50-5057-4898-89B7-CFE96AC467BA}" srcOrd="2" destOrd="0" parTransId="{28D7E6A2-3190-465C-B57D-FCC60259FE6A}" sibTransId="{138728AA-3E65-449E-A591-5788167CEE3F}"/>
    <dgm:cxn modelId="{D497B3B6-7DEC-43A8-BA4D-6788841E6062}" srcId="{97F72710-CDE5-410F-8C0A-ECC4072E6132}" destId="{9015960D-EAD6-41B8-AC4D-49985D869777}" srcOrd="1" destOrd="0" parTransId="{A1A830CB-144F-4101-B55F-486D0271252D}" sibTransId="{A01F40B3-6B88-40C2-932C-3579B2D6BD4D}"/>
    <dgm:cxn modelId="{D4DBF6BF-8A7A-419D-82BB-68C2241080CD}" type="presParOf" srcId="{785E4C11-C3A4-49FF-9E16-9EDC363EA7B0}" destId="{5401FB7F-363F-4A39-9AC3-725CDA067921}" srcOrd="0" destOrd="0" presId="urn:microsoft.com/office/officeart/2005/8/layout/vList2"/>
    <dgm:cxn modelId="{B5D1C3A2-EB28-4FD6-AE1C-9679EBC86CA7}" type="presParOf" srcId="{785E4C11-C3A4-49FF-9E16-9EDC363EA7B0}" destId="{CC0820B8-0ECE-4DA1-90F9-7DB63A43CFAD}" srcOrd="1" destOrd="0" presId="urn:microsoft.com/office/officeart/2005/8/layout/vList2"/>
    <dgm:cxn modelId="{33C879B7-56C4-4742-8F6A-BEF0BC127EF7}" type="presParOf" srcId="{785E4C11-C3A4-49FF-9E16-9EDC363EA7B0}" destId="{82A4C494-F2DA-48B2-9B88-B4D9B27B2B1C}" srcOrd="2" destOrd="0" presId="urn:microsoft.com/office/officeart/2005/8/layout/vList2"/>
    <dgm:cxn modelId="{A30D1658-4924-42E2-94CE-D7674ED19AA4}" type="presParOf" srcId="{785E4C11-C3A4-49FF-9E16-9EDC363EA7B0}" destId="{F9864AEB-8CE8-455B-BDD5-72A67A68B85D}" srcOrd="3" destOrd="0" presId="urn:microsoft.com/office/officeart/2005/8/layout/vList2"/>
    <dgm:cxn modelId="{1ABB0D96-37F6-472B-AE82-1EB92C8070DD}" type="presParOf" srcId="{785E4C11-C3A4-49FF-9E16-9EDC363EA7B0}" destId="{50B96531-4F30-4BFE-9BCC-D3D441139AEF}" srcOrd="4" destOrd="0" presId="urn:microsoft.com/office/officeart/2005/8/layout/vList2"/>
    <dgm:cxn modelId="{A0A891A6-1DE6-4F0A-ABA5-20BBB5034714}" type="presParOf" srcId="{785E4C11-C3A4-49FF-9E16-9EDC363EA7B0}" destId="{CAB0F59C-7083-47E4-9A1F-516F38047BAF}" srcOrd="5" destOrd="0" presId="urn:microsoft.com/office/officeart/2005/8/layout/vList2"/>
    <dgm:cxn modelId="{874C9FA5-AD0C-4DA0-A420-F5FB80F51114}" type="presParOf" srcId="{785E4C11-C3A4-49FF-9E16-9EDC363EA7B0}" destId="{6731FA3C-2090-4B54-B51F-772E4A864CCD}" srcOrd="6" destOrd="0" presId="urn:microsoft.com/office/officeart/2005/8/layout/vList2"/>
    <dgm:cxn modelId="{B25462B5-9D78-409F-836F-2DB4D1E1E027}" type="presParOf" srcId="{785E4C11-C3A4-49FF-9E16-9EDC363EA7B0}" destId="{E10B63B6-F061-4F26-94A0-2E516FBE0735}" srcOrd="7" destOrd="0" presId="urn:microsoft.com/office/officeart/2005/8/layout/vList2"/>
    <dgm:cxn modelId="{744E48DF-CA1B-402C-8057-3154FDC5C61C}" type="presParOf" srcId="{785E4C11-C3A4-49FF-9E16-9EDC363EA7B0}" destId="{72E1B285-47AE-4A1F-BBE6-E43773FA829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5297"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8011"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96385"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96385" y="841786"/>
        <a:ext cx="1724351" cy="1221416"/>
      </dsp:txXfrm>
    </dsp:sp>
    <dsp:sp modelId="{CB2CFD90-D3B6-4E12-8EDF-2099CE76871D}">
      <dsp:nvSpPr>
        <dsp:cNvPr id="0" name=""/>
        <dsp:cNvSpPr/>
      </dsp:nvSpPr>
      <dsp:spPr>
        <a:xfrm>
          <a:off x="896385"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96385" y="412640"/>
        <a:ext cx="1724351" cy="429146"/>
      </dsp:txXfrm>
    </dsp:sp>
    <dsp:sp modelId="{BE0BF8CC-38A1-4B01-9752-24691B06D1BD}">
      <dsp:nvSpPr>
        <dsp:cNvPr id="0" name=""/>
        <dsp:cNvSpPr/>
      </dsp:nvSpPr>
      <dsp:spPr>
        <a:xfrm>
          <a:off x="67249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135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12937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162093"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48485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484850" y="2063203"/>
        <a:ext cx="1724351" cy="1221416"/>
      </dsp:txXfrm>
    </dsp:sp>
    <dsp:sp modelId="{48B40D64-EA99-4B20-B620-BDEEAA6834AA}">
      <dsp:nvSpPr>
        <dsp:cNvPr id="0" name=""/>
        <dsp:cNvSpPr/>
      </dsp:nvSpPr>
      <dsp:spPr>
        <a:xfrm>
          <a:off x="148485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484850" y="3284619"/>
        <a:ext cx="1724351" cy="429146"/>
      </dsp:txXfrm>
    </dsp:sp>
    <dsp:sp modelId="{F8953688-8D81-4BD0-A4E8-A4763BC5239C}">
      <dsp:nvSpPr>
        <dsp:cNvPr id="0" name=""/>
        <dsp:cNvSpPr/>
      </dsp:nvSpPr>
      <dsp:spPr>
        <a:xfrm>
          <a:off x="1276620"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245481"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196265"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22897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551737"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551737" y="841786"/>
        <a:ext cx="1724351" cy="1221416"/>
      </dsp:txXfrm>
    </dsp:sp>
    <dsp:sp modelId="{4834ED91-36CE-447C-B8D4-984AC9474013}">
      <dsp:nvSpPr>
        <dsp:cNvPr id="0" name=""/>
        <dsp:cNvSpPr/>
      </dsp:nvSpPr>
      <dsp:spPr>
        <a:xfrm>
          <a:off x="2551737"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551737" y="412640"/>
        <a:ext cx="1724351" cy="429146"/>
      </dsp:txXfrm>
    </dsp:sp>
    <dsp:sp modelId="{974A0F23-9B70-46E2-9BEA-A161DEEB3084}">
      <dsp:nvSpPr>
        <dsp:cNvPr id="0" name=""/>
        <dsp:cNvSpPr/>
      </dsp:nvSpPr>
      <dsp:spPr>
        <a:xfrm>
          <a:off x="234350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31236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36350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39622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75738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757382" y="2063203"/>
        <a:ext cx="1724351" cy="1221416"/>
      </dsp:txXfrm>
    </dsp:sp>
    <dsp:sp modelId="{218B202C-0784-44AF-AD9E-F0018E1A94B0}">
      <dsp:nvSpPr>
        <dsp:cNvPr id="0" name=""/>
        <dsp:cNvSpPr/>
      </dsp:nvSpPr>
      <dsp:spPr>
        <a:xfrm>
          <a:off x="375738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757382" y="3284619"/>
        <a:ext cx="1724351" cy="429146"/>
      </dsp:txXfrm>
    </dsp:sp>
    <dsp:sp modelId="{61CF7BAE-8B04-48ED-A9AA-E2DD4896D227}">
      <dsp:nvSpPr>
        <dsp:cNvPr id="0" name=""/>
        <dsp:cNvSpPr/>
      </dsp:nvSpPr>
      <dsp:spPr>
        <a:xfrm>
          <a:off x="3510747"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479608"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4330038"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362753"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685510"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685510" y="841786"/>
        <a:ext cx="1724351" cy="1221416"/>
      </dsp:txXfrm>
    </dsp:sp>
    <dsp:sp modelId="{EF110A13-FCBC-47DD-AE79-EC993998E6B5}">
      <dsp:nvSpPr>
        <dsp:cNvPr id="0" name=""/>
        <dsp:cNvSpPr/>
      </dsp:nvSpPr>
      <dsp:spPr>
        <a:xfrm>
          <a:off x="4685510"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685510" y="412640"/>
        <a:ext cx="1724351" cy="429146"/>
      </dsp:txXfrm>
    </dsp:sp>
    <dsp:sp modelId="{DC12CFBB-7A5D-422A-8058-0FEECFD65D69}">
      <dsp:nvSpPr>
        <dsp:cNvPr id="0" name=""/>
        <dsp:cNvSpPr/>
      </dsp:nvSpPr>
      <dsp:spPr>
        <a:xfrm>
          <a:off x="4477279"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44614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467415"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500129"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903226"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903226" y="2063203"/>
        <a:ext cx="1724351" cy="1221416"/>
      </dsp:txXfrm>
    </dsp:sp>
    <dsp:sp modelId="{56ADB5EA-A5C5-4B6F-9257-5AF5D80E59F4}">
      <dsp:nvSpPr>
        <dsp:cNvPr id="0" name=""/>
        <dsp:cNvSpPr/>
      </dsp:nvSpPr>
      <dsp:spPr>
        <a:xfrm>
          <a:off x="5903226"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903226" y="3284619"/>
        <a:ext cx="1724351" cy="429146"/>
      </dsp:txXfrm>
    </dsp:sp>
    <dsp:sp modelId="{30D44984-3A2C-4CAC-8D87-F097FA251E44}">
      <dsp:nvSpPr>
        <dsp:cNvPr id="0" name=""/>
        <dsp:cNvSpPr/>
      </dsp:nvSpPr>
      <dsp:spPr>
        <a:xfrm>
          <a:off x="5614655"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583516"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6463811"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6496526"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819283"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819283" y="841786"/>
        <a:ext cx="1724351" cy="1221416"/>
      </dsp:txXfrm>
    </dsp:sp>
    <dsp:sp modelId="{32C68120-95FE-49F6-8FA0-955148FEE4FE}">
      <dsp:nvSpPr>
        <dsp:cNvPr id="0" name=""/>
        <dsp:cNvSpPr/>
      </dsp:nvSpPr>
      <dsp:spPr>
        <a:xfrm>
          <a:off x="6819283"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819283" y="412640"/>
        <a:ext cx="1724351" cy="429146"/>
      </dsp:txXfrm>
    </dsp:sp>
    <dsp:sp modelId="{29A3FFDF-C4FF-4AC7-9D1E-B26B2FAE95CD}">
      <dsp:nvSpPr>
        <dsp:cNvPr id="0" name=""/>
        <dsp:cNvSpPr/>
      </dsp:nvSpPr>
      <dsp:spPr>
        <a:xfrm>
          <a:off x="6611053"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579914"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753069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7563412"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88617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886170" y="2063203"/>
        <a:ext cx="1724351" cy="1221416"/>
      </dsp:txXfrm>
    </dsp:sp>
    <dsp:sp modelId="{B1F37C2F-7445-4AC7-8D86-7A5E29D7B54F}">
      <dsp:nvSpPr>
        <dsp:cNvPr id="0" name=""/>
        <dsp:cNvSpPr/>
      </dsp:nvSpPr>
      <dsp:spPr>
        <a:xfrm>
          <a:off x="788617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886170" y="3284619"/>
        <a:ext cx="1724351" cy="429146"/>
      </dsp:txXfrm>
    </dsp:sp>
    <dsp:sp modelId="{D3D1E2CE-EBF0-441F-A5A4-94CA49DAFDC1}">
      <dsp:nvSpPr>
        <dsp:cNvPr id="0" name=""/>
        <dsp:cNvSpPr/>
      </dsp:nvSpPr>
      <dsp:spPr>
        <a:xfrm>
          <a:off x="767793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64680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8597584"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863029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953056"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953056" y="841786"/>
        <a:ext cx="1724351" cy="1221416"/>
      </dsp:txXfrm>
    </dsp:sp>
    <dsp:sp modelId="{53648BC2-65C6-4B8F-8795-28344210DDDB}">
      <dsp:nvSpPr>
        <dsp:cNvPr id="0" name=""/>
        <dsp:cNvSpPr/>
      </dsp:nvSpPr>
      <dsp:spPr>
        <a:xfrm>
          <a:off x="8953056"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953056" y="412640"/>
        <a:ext cx="1724351" cy="429146"/>
      </dsp:txXfrm>
    </dsp:sp>
    <dsp:sp modelId="{682834C6-6C60-4716-A538-CEB0B38E6892}">
      <dsp:nvSpPr>
        <dsp:cNvPr id="0" name=""/>
        <dsp:cNvSpPr/>
      </dsp:nvSpPr>
      <dsp:spPr>
        <a:xfrm>
          <a:off x="874482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71368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951361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954633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88539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885392" y="2063203"/>
        <a:ext cx="1724351" cy="1221416"/>
      </dsp:txXfrm>
    </dsp:sp>
    <dsp:sp modelId="{869FEED5-CD70-49E8-BF51-B4E248BBFFF7}">
      <dsp:nvSpPr>
        <dsp:cNvPr id="0" name=""/>
        <dsp:cNvSpPr/>
      </dsp:nvSpPr>
      <dsp:spPr>
        <a:xfrm>
          <a:off x="988539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885392" y="3284619"/>
        <a:ext cx="1724351" cy="429146"/>
      </dsp:txXfrm>
    </dsp:sp>
    <dsp:sp modelId="{F63FF71E-CAA4-4EDB-ACC7-4DB83BE222AD}">
      <dsp:nvSpPr>
        <dsp:cNvPr id="0" name=""/>
        <dsp:cNvSpPr/>
      </dsp:nvSpPr>
      <dsp:spPr>
        <a:xfrm>
          <a:off x="966088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962974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1FB7F-363F-4A39-9AC3-725CDA067921}">
      <dsp:nvSpPr>
        <dsp:cNvPr id="0" name=""/>
        <dsp:cNvSpPr/>
      </dsp:nvSpPr>
      <dsp:spPr>
        <a:xfrm>
          <a:off x="0" y="981961"/>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a:t>Azure SQL has evolved into </a:t>
          </a:r>
          <a:r>
            <a:rPr lang="en-US" sz="2300" b="1" kern="1200" baseline="0"/>
            <a:t>the world’s database</a:t>
          </a:r>
          <a:endParaRPr lang="en-US" sz="2300" kern="1200"/>
        </a:p>
      </dsp:txBody>
      <dsp:txXfrm>
        <a:off x="28900" y="1010861"/>
        <a:ext cx="11347462" cy="534220"/>
      </dsp:txXfrm>
    </dsp:sp>
    <dsp:sp modelId="{82A4C494-F2DA-48B2-9B88-B4D9B27B2B1C}">
      <dsp:nvSpPr>
        <dsp:cNvPr id="0" name=""/>
        <dsp:cNvSpPr/>
      </dsp:nvSpPr>
      <dsp:spPr>
        <a:xfrm>
          <a:off x="0" y="1640221"/>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a:t>Azure SQL </a:t>
          </a:r>
          <a:r>
            <a:rPr lang="en-US" sz="2300" kern="1200" baseline="0"/>
            <a:t>=  Virtual machine, Managed Instance, and Database</a:t>
          </a:r>
          <a:endParaRPr lang="en-US" sz="2300" kern="1200"/>
        </a:p>
      </dsp:txBody>
      <dsp:txXfrm>
        <a:off x="28900" y="1669121"/>
        <a:ext cx="11347462" cy="534220"/>
      </dsp:txXfrm>
    </dsp:sp>
    <dsp:sp modelId="{50B96531-4F30-4BFE-9BCC-D3D441139AEF}">
      <dsp:nvSpPr>
        <dsp:cNvPr id="0" name=""/>
        <dsp:cNvSpPr/>
      </dsp:nvSpPr>
      <dsp:spPr>
        <a:xfrm>
          <a:off x="0" y="2298482"/>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a:t>SQL Server on Azure Virtual Machines</a:t>
          </a:r>
          <a:r>
            <a:rPr lang="en-US" sz="2300" kern="1200" baseline="0"/>
            <a:t> = best for 100% lift and shift</a:t>
          </a:r>
          <a:endParaRPr lang="en-US" sz="2300" kern="1200"/>
        </a:p>
      </dsp:txBody>
      <dsp:txXfrm>
        <a:off x="28900" y="2327382"/>
        <a:ext cx="11347462" cy="534220"/>
      </dsp:txXfrm>
    </dsp:sp>
    <dsp:sp modelId="{6731FA3C-2090-4B54-B51F-772E4A864CCD}">
      <dsp:nvSpPr>
        <dsp:cNvPr id="0" name=""/>
        <dsp:cNvSpPr/>
      </dsp:nvSpPr>
      <dsp:spPr>
        <a:xfrm>
          <a:off x="0" y="2956742"/>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a:t>Azure SQL Managed Instances</a:t>
          </a:r>
          <a:r>
            <a:rPr lang="en-US" sz="2300" kern="1200" baseline="0"/>
            <a:t> = Database engine instance + power of PaaS</a:t>
          </a:r>
          <a:endParaRPr lang="en-US" sz="2300" kern="1200"/>
        </a:p>
      </dsp:txBody>
      <dsp:txXfrm>
        <a:off x="28900" y="2985642"/>
        <a:ext cx="11347462" cy="534220"/>
      </dsp:txXfrm>
    </dsp:sp>
    <dsp:sp modelId="{72E1B285-47AE-4A1F-BBE6-E43773FA829A}">
      <dsp:nvSpPr>
        <dsp:cNvPr id="0" name=""/>
        <dsp:cNvSpPr/>
      </dsp:nvSpPr>
      <dsp:spPr>
        <a:xfrm>
          <a:off x="0" y="3615002"/>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a:t>Azure SQL Database</a:t>
          </a:r>
          <a:r>
            <a:rPr lang="en-US" sz="2300" kern="1200" baseline="0"/>
            <a:t> = Modern cloud apps providing you the most PaaS capabilities.</a:t>
          </a:r>
          <a:endParaRPr lang="en-US" sz="2300" kern="1200"/>
        </a:p>
      </dsp:txBody>
      <dsp:txXfrm>
        <a:off x="28900" y="3643902"/>
        <a:ext cx="11347462" cy="53422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784D1C-EADE-4810-A4F6-5F65C6B57ABD}" type="datetimeFigureOut">
              <a:rPr lang="en-IN" smtClean="0"/>
              <a:t>13-07-2020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10C87-188B-4EE4-87EE-B24E3D47EB98}" type="slidenum">
              <a:rPr lang="en-IN" smtClean="0"/>
              <a:t>‹#›</a:t>
            </a:fld>
            <a:endParaRPr lang="en-IN"/>
          </a:p>
        </p:txBody>
      </p:sp>
    </p:spTree>
    <p:extLst>
      <p:ext uri="{BB962C8B-B14F-4D97-AF65-F5344CB8AC3E}">
        <p14:creationId xmlns:p14="http://schemas.microsoft.com/office/powerpoint/2010/main" val="394248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otuf3goxLs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social.technet.microsoft.com/wiki/contents/articles/1308.select-an-edition-of-sql-server-for-application-development/revision/7.aspx" TargetMode="External"/><Relationship Id="rId4" Type="http://schemas.openxmlformats.org/officeDocument/2006/relationships/hyperlink" Target="https://news.microsoft.com/2008/10/27/microsoft-unveils-windows-azure-at-professional-developers-conference/#IP8XlBTCMpvORgaV.97"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intended for SQL Server people. But if you’re not a SQL Server person, still a good way to get a general understanding of security for Azure SQL.</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801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a:t>
            </a:r>
            <a:r>
              <a:rPr lang="en-US" sz="1400" kern="1200" err="1">
                <a:solidFill>
                  <a:srgbClr val="000000"/>
                </a:solidFill>
                <a:latin typeface="Segoe UI"/>
                <a:ea typeface="+mn-ea"/>
                <a:cs typeface="+mn-cs"/>
              </a:rPr>
              <a:t>GigaOm</a:t>
            </a:r>
            <a:r>
              <a:rPr lang="en-US" sz="1400" kern="1200">
                <a:solidFill>
                  <a:srgbClr val="000000"/>
                </a:solidFill>
                <a:latin typeface="Segoe UI"/>
                <a:ea typeface="+mn-ea"/>
                <a:cs typeface="+mn-cs"/>
              </a:rPr>
              <a:t>)</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725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add in </a:t>
            </a:r>
            <a:r>
              <a:rPr lang="en-US" err="1"/>
              <a:t>vcore</a:t>
            </a:r>
            <a:r>
              <a:rPr lang="en-US"/>
              <a:t> / storage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878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445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691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6801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to add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a:t>
            </a:r>
            <a:r>
              <a:rPr lang="en-US" sz="2000" err="1">
                <a:gradFill>
                  <a:gsLst>
                    <a:gs pos="2917">
                      <a:schemeClr val="tx1"/>
                    </a:gs>
                    <a:gs pos="30000">
                      <a:schemeClr val="tx1"/>
                    </a:gs>
                  </a:gsLst>
                  <a:lin ang="5400000" scaled="0"/>
                </a:gradFill>
              </a:rPr>
              <a:t>Powershell</a:t>
            </a:r>
            <a:r>
              <a:rPr lang="en-US" sz="2000">
                <a:gradFill>
                  <a:gsLst>
                    <a:gs pos="2917">
                      <a:schemeClr val="tx1"/>
                    </a:gs>
                    <a:gs pos="30000">
                      <a:schemeClr val="tx1"/>
                    </a:gs>
                  </a:gsLst>
                  <a:lin ang="5400000" scaled="0"/>
                </a:gradFill>
              </a:rPr>
              <a:t>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a:t>
            </a:r>
            <a:r>
              <a:rPr lang="en-US" sz="900" err="1">
                <a:gradFill>
                  <a:gsLst>
                    <a:gs pos="2917">
                      <a:schemeClr val="tx1"/>
                    </a:gs>
                    <a:gs pos="30000">
                      <a:schemeClr val="tx1"/>
                    </a:gs>
                  </a:gsLst>
                  <a:lin ang="5400000" scaled="0"/>
                </a:gradFill>
              </a:rPr>
              <a:t>Powershell</a:t>
            </a:r>
            <a:r>
              <a:rPr lang="en-US" sz="900">
                <a:gradFill>
                  <a:gsLst>
                    <a:gs pos="2917">
                      <a:schemeClr val="tx1"/>
                    </a:gs>
                    <a:gs pos="30000">
                      <a:schemeClr val="tx1"/>
                    </a:gs>
                  </a:gsLst>
                  <a:lin ang="5400000" scaled="0"/>
                </a:gradFill>
              </a:rPr>
              <a:t>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a:hlinkClick r:id="rId3"/>
              </a:rPr>
              <a:t>https://docs.microsoft.com/en-us/azure/sql-database/sql-database-service-tier-hyperscale#distributed-functions-architecture</a:t>
            </a:r>
            <a:endParaRPr lang="en-US" dirty="0"/>
          </a:p>
          <a:p>
            <a:endParaRPr lang="en-US" dirty="0"/>
          </a:p>
          <a:p>
            <a:r>
              <a:rPr lang="en-US" dirty="0"/>
              <a:t>Log Service feeds replicas. Transactions can commit when the log service hardens changes to the Landing Zone. The consumption of changes by a Secondary Compute replica is not required for commit</a:t>
            </a:r>
          </a:p>
          <a:p>
            <a:endParaRPr lang="en-US" dirty="0"/>
          </a:p>
          <a:p>
            <a:r>
              <a:rPr lang="en-US" dirty="0"/>
              <a:t>This technology does not use Always On Availability Groups but does you log records to feed changes to secondary replicas</a:t>
            </a:r>
          </a:p>
          <a:p>
            <a:endParaRPr lang="en-US" dirty="0"/>
          </a:p>
          <a:p>
            <a:r>
              <a:rPr lang="en-US" dirty="0"/>
              <a:t>Recovery time depends on existence of replicas</a:t>
            </a:r>
          </a:p>
          <a:p>
            <a:endParaRPr lang="en-US" dirty="0"/>
          </a:p>
          <a:p>
            <a:r>
              <a:rPr lang="en-US" dirty="0"/>
              <a:t>You are not required to have replicas for Hyperscale. If a replica does not exist, HA is still possible but it behaves more like General Purpose since a new primary replica must be deployed.</a:t>
            </a:r>
          </a:p>
          <a:p>
            <a:endParaRPr lang="en-US" dirty="0"/>
          </a:p>
          <a:p>
            <a:r>
              <a:rPr lang="en-US" dirty="0"/>
              <a:t>Backup/Restore snapshots</a:t>
            </a:r>
          </a:p>
          <a:p>
            <a:endParaRPr lang="en-US" dirty="0"/>
          </a:p>
          <a:p>
            <a:r>
              <a:rPr lang="en-US" dirty="0"/>
              <a:t>Hyperscale data files are on Azure Storage and since we have levels of “caching” we can use snapshots to quickly backup and restore a database even if the size is large.</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to add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5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we talk about Azure SQL and what to use when, let's briefly consider where it started. In 2008, at the </a:t>
            </a:r>
            <a:r>
              <a:rPr lang="en-US" sz="1200" b="0" i="0" u="none" strike="noStrike" kern="1200" dirty="0">
                <a:solidFill>
                  <a:schemeClr val="tx1"/>
                </a:solidFill>
                <a:effectLst/>
                <a:latin typeface="+mn-lt"/>
                <a:ea typeface="+mn-ea"/>
                <a:cs typeface="+mn-cs"/>
                <a:hlinkClick r:id="rId3"/>
              </a:rPr>
              <a:t>Microsoft Professional Developers Conference</a:t>
            </a:r>
            <a:r>
              <a:rPr lang="en-US" sz="1200" b="0" i="0" kern="1200" dirty="0">
                <a:solidFill>
                  <a:schemeClr val="tx1"/>
                </a:solidFill>
                <a:effectLst/>
                <a:latin typeface="+mn-lt"/>
                <a:ea typeface="+mn-ea"/>
                <a:cs typeface="+mn-cs"/>
              </a:rPr>
              <a:t>, Microsoft's Chief Software Architect (at the time) </a:t>
            </a:r>
            <a:r>
              <a:rPr lang="en-US" sz="1200" b="0" i="0" u="none" strike="noStrike" kern="1200" dirty="0">
                <a:solidFill>
                  <a:schemeClr val="tx1"/>
                </a:solidFill>
                <a:effectLst/>
                <a:latin typeface="+mn-lt"/>
                <a:ea typeface="+mn-ea"/>
                <a:cs typeface="+mn-cs"/>
                <a:hlinkClick r:id="rId4"/>
              </a:rPr>
              <a:t>Ray Ozzie announced</a:t>
            </a:r>
            <a:r>
              <a:rPr lang="en-US" sz="1200" b="0" i="0" kern="1200" dirty="0">
                <a:solidFill>
                  <a:schemeClr val="tx1"/>
                </a:solidFill>
                <a:effectLst/>
                <a:latin typeface="+mn-lt"/>
                <a:ea typeface="+mn-ea"/>
                <a:cs typeface="+mn-cs"/>
              </a:rPr>
              <a:t> the new cloud computing operating system, Windows Azure (or "Project Red Dog"), which was later changed to Microsoft Azure. One of the five key components of the Azure Services Platform launch was "Microsoft SQL Services." From the beginning, SQL has been a big part of Azure. </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An explanation</a:t>
            </a:r>
            <a:r>
              <a:rPr lang="en-US" sz="1200" b="0" i="0" kern="1200" dirty="0">
                <a:solidFill>
                  <a:schemeClr val="tx1"/>
                </a:solidFill>
                <a:effectLst/>
                <a:latin typeface="+mn-lt"/>
                <a:ea typeface="+mn-ea"/>
                <a:cs typeface="+mn-cs"/>
              </a:rPr>
              <a:t> of when you would want to use the early Azure SQL Database (2010) is as follows: [Azure SQL Database] is a cloud database offering that Microsoft provides as part of the Azure cloud computing platform. Unlike other editions of SQL Server, you do not need to provision hardware for, install or patch [Azure SQL Database]; Microsoft maintains the platform for you. You also do not need to architect a database installation for scalability, high availability or disaster recovery as these features are provided automatically by the service. Any application that uses [Azure SQL Database] must have Internet access in order to connect to the database.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explanation still remains valid today, though the capabilities around security, performance, availability, and scale have been enhanced greatly.</a:t>
            </a:r>
          </a:p>
          <a:p>
            <a:endParaRPr lang="en-US" dirty="0"/>
          </a:p>
          <a:p>
            <a:endParaRPr lang="en-US" dirty="0"/>
          </a:p>
        </p:txBody>
      </p:sp>
      <p:sp>
        <p:nvSpPr>
          <p:cNvPr id="4" name="Slide Number Placeholder 3"/>
          <p:cNvSpPr>
            <a:spLocks noGrp="1"/>
          </p:cNvSpPr>
          <p:nvPr>
            <p:ph type="sldNum" sz="quarter" idx="5"/>
          </p:nvPr>
        </p:nvSpPr>
        <p:spPr/>
        <p:txBody>
          <a:bodyPr/>
          <a:lstStyle/>
          <a:p>
            <a:fld id="{50210C87-188B-4EE4-87EE-B24E3D47EB98}" type="slidenum">
              <a:rPr lang="en-IN" smtClean="0"/>
              <a:t>4</a:t>
            </a:fld>
            <a:endParaRPr lang="en-IN"/>
          </a:p>
        </p:txBody>
      </p:sp>
    </p:spTree>
    <p:extLst>
      <p:ext uri="{BB962C8B-B14F-4D97-AF65-F5344CB8AC3E}">
        <p14:creationId xmlns:p14="http://schemas.microsoft.com/office/powerpoint/2010/main" val="401438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SQL has evolved over the years to include Virtual Machine, Managed Instances, and several options for Databases. There are now multiple deployment options with the flexibility to scale to your needs, and there have been over seven million deployments of some form of Azure SQL. The architecture for Azure SQL has also evolved to meet the ever growing demands of applications. E.g. elastic databases, vCore choices, Business Critical deployments, Hyperscale, and Serverless architectures.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2008, SQL Server has changed a lot and Azure SQL has changed a lot. It's no surprise then that the role of the SQL Server professional has also changed a lot and today I want to help you become an Azure SQL professional.</a:t>
            </a:r>
          </a:p>
          <a:p>
            <a:pPr lvl="0"/>
            <a:endParaRPr lang="en-US" dirty="0"/>
          </a:p>
          <a:p>
            <a:pPr lvl="0"/>
            <a:endParaRPr lang="en-US" dirty="0"/>
          </a:p>
          <a:p>
            <a:pPr lvl="0"/>
            <a:r>
              <a:rPr lang="en-US" dirty="0"/>
              <a:t>2006</a:t>
            </a:r>
          </a:p>
          <a:p>
            <a:pPr lvl="1"/>
            <a:r>
              <a:rPr lang="en-US" dirty="0" err="1"/>
              <a:t>CloudDB</a:t>
            </a:r>
            <a:r>
              <a:rPr lang="en-US" dirty="0"/>
              <a:t> Project</a:t>
            </a:r>
          </a:p>
          <a:p>
            <a:pPr lvl="1"/>
            <a:r>
              <a:rPr lang="en-US" dirty="0" err="1"/>
              <a:t>RedDog</a:t>
            </a:r>
            <a:r>
              <a:rPr lang="en-US" dirty="0"/>
              <a:t> Project</a:t>
            </a:r>
          </a:p>
          <a:p>
            <a:pPr lvl="0"/>
            <a:r>
              <a:rPr lang="en-US" dirty="0"/>
              <a:t>2008</a:t>
            </a:r>
          </a:p>
          <a:p>
            <a:pPr lvl="1"/>
            <a:r>
              <a:rPr lang="en-US" dirty="0"/>
              <a:t>Windows Azure and SQL Data Services announced at PDC</a:t>
            </a:r>
          </a:p>
          <a:p>
            <a:pPr lvl="0"/>
            <a:r>
              <a:rPr lang="en-US" dirty="0"/>
              <a:t>2010</a:t>
            </a:r>
          </a:p>
          <a:p>
            <a:pPr lvl="1"/>
            <a:r>
              <a:rPr lang="en-US" dirty="0"/>
              <a:t>Windows Azure and SQL Azure officially launch.</a:t>
            </a:r>
          </a:p>
          <a:p>
            <a:pPr lvl="0"/>
            <a:r>
              <a:rPr lang="en-US" dirty="0"/>
              <a:t>2012</a:t>
            </a:r>
          </a:p>
          <a:p>
            <a:pPr lvl="1"/>
            <a:r>
              <a:rPr lang="en-US" dirty="0"/>
              <a:t>SQL Azure branded Azure SQL Database</a:t>
            </a:r>
          </a:p>
          <a:p>
            <a:pPr lvl="0"/>
            <a:r>
              <a:rPr lang="en-US" dirty="0"/>
              <a:t>2013</a:t>
            </a:r>
          </a:p>
          <a:p>
            <a:pPr lvl="1"/>
            <a:r>
              <a:rPr lang="en-US" dirty="0"/>
              <a:t>Azure Virtual Machines released</a:t>
            </a:r>
          </a:p>
          <a:p>
            <a:pPr lvl="0"/>
            <a:r>
              <a:rPr lang="en-US" dirty="0"/>
              <a:t>2014</a:t>
            </a:r>
          </a:p>
          <a:p>
            <a:pPr lvl="1"/>
            <a:r>
              <a:rPr lang="en-US" dirty="0"/>
              <a:t>Windows Azure branded Microsoft Azure</a:t>
            </a:r>
          </a:p>
          <a:p>
            <a:pPr lvl="0"/>
            <a:r>
              <a:rPr lang="en-US" dirty="0"/>
              <a:t>2015</a:t>
            </a:r>
          </a:p>
          <a:p>
            <a:pPr lvl="1"/>
            <a:r>
              <a:rPr lang="en-US" dirty="0"/>
              <a:t>Azure SQL Database V12 released</a:t>
            </a:r>
          </a:p>
          <a:p>
            <a:pPr lvl="0"/>
            <a:r>
              <a:rPr lang="en-US" dirty="0"/>
              <a:t>2016</a:t>
            </a:r>
          </a:p>
          <a:p>
            <a:pPr lvl="1"/>
            <a:r>
              <a:rPr lang="en-US" dirty="0"/>
              <a:t>Azure SQL Database Elastic Pools released</a:t>
            </a:r>
          </a:p>
          <a:p>
            <a:pPr lvl="0"/>
            <a:r>
              <a:rPr lang="en-US" dirty="0"/>
              <a:t>2018</a:t>
            </a:r>
          </a:p>
          <a:p>
            <a:pPr lvl="1"/>
            <a:r>
              <a:rPr lang="en-US" dirty="0"/>
              <a:t>Azure SQL Database Managed Instance released</a:t>
            </a:r>
          </a:p>
          <a:p>
            <a:pPr lvl="0"/>
            <a:r>
              <a:rPr lang="en-US" dirty="0"/>
              <a:t>2019</a:t>
            </a:r>
          </a:p>
          <a:p>
            <a:pPr lvl="1"/>
            <a:r>
              <a:rPr lang="en-US" dirty="0"/>
              <a:t>Azure SQL Database Hyperscale Released</a:t>
            </a:r>
          </a:p>
          <a:p>
            <a:pPr lvl="1"/>
            <a:r>
              <a:rPr lang="en-US" dirty="0"/>
              <a:t>Azure SQL Database Serverless Released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66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015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err="1"/>
              <a:t>Versionless</a:t>
            </a:r>
            <a:endParaRPr lang="en-US"/>
          </a:p>
          <a:p>
            <a:pPr marL="457200" indent="-457200">
              <a:buFont typeface="Arial" panose="020B0604020202020204" pitchFamily="34" charset="0"/>
              <a:buChar char="•"/>
            </a:pPr>
            <a:r>
              <a:rPr lang="en-US" sz="900"/>
              <a:t>Azure SQL Database and Managed Instance are </a:t>
            </a:r>
            <a:r>
              <a:rPr lang="en-US" sz="900" i="1" err="1"/>
              <a:t>versionless</a:t>
            </a:r>
            <a:endParaRPr lang="en-US" sz="900" i="1"/>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7/13/2020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Master" Target="../slideMasters/slideMaster10.xml"/><Relationship Id="rId4" Type="http://schemas.openxmlformats.org/officeDocument/2006/relationships/image" Target="../media/image32.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Master" Target="../slideMasters/slideMaster13.xml"/><Relationship Id="rId1" Type="http://schemas.openxmlformats.org/officeDocument/2006/relationships/tags" Target="../tags/tag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Master" Target="../slideMasters/slideMaster13.xml"/><Relationship Id="rId1" Type="http://schemas.openxmlformats.org/officeDocument/2006/relationships/tags" Target="../tags/tag2.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479D-D3AB-4C71-A4B5-BD94FE514AD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81D560E-5539-4A62-9911-4B3AB8A35B75}"/>
              </a:ext>
            </a:extLst>
          </p:cNvPr>
          <p:cNvSpPr>
            <a:spLocks noGrp="1"/>
          </p:cNvSpPr>
          <p:nvPr>
            <p:ph type="sldNum" sz="quarter" idx="10"/>
          </p:nvPr>
        </p:nvSpPr>
        <p:spPr/>
        <p:txBody>
          <a:bodyPr/>
          <a:lstStyle/>
          <a:p>
            <a:fld id="{4C867FE7-01E7-494D-971F-FD734EF7E12E}" type="slidenum">
              <a:rPr lang="en-IN" smtClean="0"/>
              <a:t>‹#›</a:t>
            </a:fld>
            <a:endParaRPr lang="en-IN"/>
          </a:p>
        </p:txBody>
      </p:sp>
    </p:spTree>
    <p:extLst>
      <p:ext uri="{BB962C8B-B14F-4D97-AF65-F5344CB8AC3E}">
        <p14:creationId xmlns:p14="http://schemas.microsoft.com/office/powerpoint/2010/main" val="3924307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11402626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12645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045308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393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4246608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20250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8370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153806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72980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617742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2742330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44360139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95635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01694092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63074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21692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7260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163895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386332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9907675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2676541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5929783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85371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18322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24406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564294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86074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3492749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424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071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706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6384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5700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2256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45098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9737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4588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80365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2626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75590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2057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861336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87935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784843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8530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90371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431064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50290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6516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7827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198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655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5192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5059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4917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073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1309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2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26450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78558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551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527553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8035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0624266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619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1359243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542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262119580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734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7/13/2020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8476183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289517365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58282284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65100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3942619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484246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248455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8511621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53014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3022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09660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42407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24066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05088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33047066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75981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86067507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79166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8165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304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15967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6367361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60385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223639572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04811574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305366776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627052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738573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340908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97972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95502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750457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7/13/2020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185153847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16438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4156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214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1885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147832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751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154691823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21812260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60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744707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769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7454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3184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8845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5868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45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4764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5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923571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24667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610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5418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88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473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74850859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72179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272064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066700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90743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7516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015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62334129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42471552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43059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07733607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029140818"/>
      </p:ext>
    </p:extLst>
  </p:cSld>
  <p:clrMapOvr>
    <a:masterClrMapping/>
  </p:clrMapOvr>
  <p:transition>
    <p:fade/>
  </p:transition>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3596471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328034224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20877052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139107966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313306541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85165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007382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72109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595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9776081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97541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1617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94567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46983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242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418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68229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329832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594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9117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768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25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44539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5978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472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65661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29106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181342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4313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25602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6169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5612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172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47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59785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457660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922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29182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504341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1216866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1275004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801155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3957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604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391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4094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06582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184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260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0729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783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684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5272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826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8248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916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1770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254067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56398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586294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84179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9554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671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914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238491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6358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295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570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66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8463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9610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0078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573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6167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05095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8828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757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535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493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1597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9350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59255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21824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5431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411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76226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0575856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163541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7/13/2020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71698521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1346649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208656" y="-14509"/>
            <a:ext cx="4983345" cy="6738907"/>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rcRect/>
          <a:stretch/>
        </p:blipFill>
        <p:spPr>
          <a:xfrm>
            <a:off x="8176614" y="2958624"/>
            <a:ext cx="3762944" cy="940750"/>
          </a:xfrm>
          <a:prstGeom prst="rect">
            <a:avLst/>
          </a:prstGeom>
        </p:spPr>
      </p:pic>
    </p:spTree>
    <p:extLst>
      <p:ext uri="{BB962C8B-B14F-4D97-AF65-F5344CB8AC3E}">
        <p14:creationId xmlns:p14="http://schemas.microsoft.com/office/powerpoint/2010/main" val="197134922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109879" y="-1"/>
            <a:ext cx="5074843" cy="6858000"/>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16462337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28943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4876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48790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549431"/>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15349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86563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208656" y="-14509"/>
            <a:ext cx="4983345" cy="6738907"/>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rcRect/>
          <a:stretch/>
        </p:blipFill>
        <p:spPr>
          <a:xfrm>
            <a:off x="8176614" y="2958624"/>
            <a:ext cx="3762944" cy="940750"/>
          </a:xfrm>
          <a:prstGeom prst="rect">
            <a:avLst/>
          </a:prstGeom>
        </p:spPr>
      </p:pic>
    </p:spTree>
    <p:extLst>
      <p:ext uri="{BB962C8B-B14F-4D97-AF65-F5344CB8AC3E}">
        <p14:creationId xmlns:p14="http://schemas.microsoft.com/office/powerpoint/2010/main" val="339597652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109879" y="-1"/>
            <a:ext cx="5074843" cy="6858000"/>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07307460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614965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62283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60299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708343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175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22980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95403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4780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6754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94689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314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44257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66772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620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38457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153063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34445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547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1938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79433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07135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508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262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0105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416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4603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178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1531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79563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1958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4102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2936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6825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9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7/13/2020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82142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6535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338494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2360378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725070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5695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7454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53925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0981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7425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6826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0937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375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4392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35894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7505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02994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1248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7305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567541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351260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540388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4868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673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33914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13040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32854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839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6831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8794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6570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7726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7985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260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3155619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8881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9988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7911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9023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594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99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7/13/2020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4397075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921923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033316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111959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mailto:admin@DataPlatformGeeks.com?subject=Message%20from%20DPG%20Member" TargetMode="External"/><Relationship Id="rId3" Type="http://schemas.openxmlformats.org/officeDocument/2006/relationships/image" Target="../media/image1.png"/><Relationship Id="rId7" Type="http://schemas.openxmlformats.org/officeDocument/2006/relationships/hyperlink" Target="http://www.twitter.com/SQLServerGeeks"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hyperlink" Target="http://www.twitter.com/TheDataGeeks" TargetMode="External"/><Relationship Id="rId5" Type="http://schemas.openxmlformats.org/officeDocument/2006/relationships/hyperlink" Target="http://www.sqlservergeeks.com/" TargetMode="External"/><Relationship Id="rId10" Type="http://schemas.openxmlformats.org/officeDocument/2006/relationships/image" Target="../media/image3.png"/><Relationship Id="rId4" Type="http://schemas.openxmlformats.org/officeDocument/2006/relationships/hyperlink" Target="http://www.dataplatformgeeks.com/" TargetMode="External"/><Relationship Id="rId9"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image" Target="../media/image25.png"/><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image" Target="../media/image24.emf"/><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6" Type="http://schemas.openxmlformats.org/officeDocument/2006/relationships/image" Target="../media/image4.emf"/><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5" Type="http://schemas.openxmlformats.org/officeDocument/2006/relationships/theme" Target="../theme/theme11.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 Type="http://schemas.openxmlformats.org/officeDocument/2006/relationships/slideLayout" Target="../slideLayouts/slideLayout254.xml"/><Relationship Id="rId21" Type="http://schemas.openxmlformats.org/officeDocument/2006/relationships/slideLayout" Target="../slideLayouts/slideLayout272.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theme" Target="../theme/theme12.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slideLayout" Target="../slideLayouts/slideLayout304.xml"/><Relationship Id="rId3" Type="http://schemas.openxmlformats.org/officeDocument/2006/relationships/slideLayout" Target="../slideLayouts/slideLayout281.xml"/><Relationship Id="rId21" Type="http://schemas.openxmlformats.org/officeDocument/2006/relationships/slideLayout" Target="../slideLayouts/slideLayout299.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29" Type="http://schemas.openxmlformats.org/officeDocument/2006/relationships/image" Target="../media/image4.emf"/><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28" Type="http://schemas.openxmlformats.org/officeDocument/2006/relationships/theme" Target="../theme/theme13.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slideLayout" Target="../slideLayouts/slideLayout305.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308.xml"/><Relationship Id="rId7" Type="http://schemas.openxmlformats.org/officeDocument/2006/relationships/slideLayout" Target="../slideLayouts/slideLayout312.xml"/><Relationship Id="rId2" Type="http://schemas.openxmlformats.org/officeDocument/2006/relationships/slideLayout" Target="../slideLayouts/slideLayout307.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image" Target="../media/image38.wmf"/><Relationship Id="rId5" Type="http://schemas.openxmlformats.org/officeDocument/2006/relationships/slideLayout" Target="../slideLayouts/slideLayout310.xml"/><Relationship Id="rId10" Type="http://schemas.openxmlformats.org/officeDocument/2006/relationships/oleObject" Target="../embeddings/oleObject1.bin"/><Relationship Id="rId4" Type="http://schemas.openxmlformats.org/officeDocument/2006/relationships/slideLayout" Target="../slideLayouts/slideLayout309.xml"/><Relationship Id="rId9" Type="http://schemas.openxmlformats.org/officeDocument/2006/relationships/vmlDrawing" Target="../drawings/vmlDrawing1.v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image" Target="../media/image38.wmf"/><Relationship Id="rId5" Type="http://schemas.openxmlformats.org/officeDocument/2006/relationships/slideLayout" Target="../slideLayouts/slideLayout317.xml"/><Relationship Id="rId10" Type="http://schemas.openxmlformats.org/officeDocument/2006/relationships/oleObject" Target="../embeddings/oleObject2.bin"/><Relationship Id="rId4" Type="http://schemas.openxmlformats.org/officeDocument/2006/relationships/slideLayout" Target="../slideLayouts/slideLayout316.xml"/><Relationship Id="rId9" Type="http://schemas.openxmlformats.org/officeDocument/2006/relationships/vmlDrawing" Target="../drawings/vmlDrawing2.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4.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image" Target="../media/image7.emf"/><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theme" Target="../theme/theme4.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theme" Target="../theme/theme5.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image" Target="../media/image7.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image" Target="../media/image15.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theme" Target="../theme/theme6.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image" Target="../media/image7.emf"/><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theme" Target="../theme/theme7.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image" Target="../media/image15.png"/><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theme" Target="../theme/theme8.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theme" Target="../theme/theme9.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F1BDE59-2902-4288-99F6-6AF5D2DCD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67FE7-01E7-494D-971F-FD734EF7E12E}" type="slidenum">
              <a:rPr lang="en-IN" smtClean="0"/>
              <a:t>‹#›</a:t>
            </a:fld>
            <a:endParaRPr lang="en-IN"/>
          </a:p>
        </p:txBody>
      </p:sp>
      <p:pic>
        <p:nvPicPr>
          <p:cNvPr id="7" name="Picture 6">
            <a:extLst>
              <a:ext uri="{FF2B5EF4-FFF2-40B4-BE49-F238E27FC236}">
                <a16:creationId xmlns:a16="http://schemas.microsoft.com/office/drawing/2014/main" id="{D20A8161-6BCB-402A-B225-5A74AB7FD8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7184" y="0"/>
            <a:ext cx="5004816" cy="6858000"/>
          </a:xfrm>
          <a:prstGeom prst="rect">
            <a:avLst/>
          </a:prstGeom>
        </p:spPr>
      </p:pic>
      <p:sp>
        <p:nvSpPr>
          <p:cNvPr id="8" name="Subtitle 2">
            <a:extLst>
              <a:ext uri="{FF2B5EF4-FFF2-40B4-BE49-F238E27FC236}">
                <a16:creationId xmlns:a16="http://schemas.microsoft.com/office/drawing/2014/main" id="{6D59B3B2-3110-4614-8B88-E6C2CBAF4AAB}"/>
              </a:ext>
            </a:extLst>
          </p:cNvPr>
          <p:cNvSpPr txBox="1">
            <a:spLocks/>
          </p:cNvSpPr>
          <p:nvPr userDrawn="1"/>
        </p:nvSpPr>
        <p:spPr>
          <a:xfrm>
            <a:off x="-2061666" y="2285992"/>
            <a:ext cx="7015404" cy="11430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a:solidFill>
                <a:schemeClr val="bg2">
                  <a:lumMod val="50000"/>
                </a:schemeClr>
              </a:solidFill>
            </a:endParaRPr>
          </a:p>
        </p:txBody>
      </p:sp>
      <p:sp>
        <p:nvSpPr>
          <p:cNvPr id="13" name="Rectangle 12">
            <a:extLst>
              <a:ext uri="{FF2B5EF4-FFF2-40B4-BE49-F238E27FC236}">
                <a16:creationId xmlns:a16="http://schemas.microsoft.com/office/drawing/2014/main" id="{7B72F8ED-69A3-402E-9597-D1572B30F0D4}"/>
              </a:ext>
            </a:extLst>
          </p:cNvPr>
          <p:cNvSpPr/>
          <p:nvPr userDrawn="1"/>
        </p:nvSpPr>
        <p:spPr>
          <a:xfrm>
            <a:off x="435761" y="5839484"/>
            <a:ext cx="5444119" cy="369332"/>
          </a:xfrm>
          <a:prstGeom prst="rect">
            <a:avLst/>
          </a:prstGeom>
        </p:spPr>
        <p:txBody>
          <a:bodyPr wrap="none">
            <a:spAutoFit/>
          </a:bodyPr>
          <a:lstStyle/>
          <a:p>
            <a:r>
              <a:rPr lang="en-US" b="0" i="0" kern="1200">
                <a:solidFill>
                  <a:srgbClr val="002060"/>
                </a:solidFill>
                <a:effectLst/>
                <a:latin typeface="Narkisim" pitchFamily="34" charset="-79"/>
                <a:cs typeface="Narkisim" pitchFamily="34" charset="-79"/>
                <a:hlinkClick r:id="rId4"/>
              </a:rPr>
              <a:t>www.DataPlatformGeeks.com</a:t>
            </a:r>
            <a:r>
              <a:rPr lang="en-US">
                <a:solidFill>
                  <a:srgbClr val="002060"/>
                </a:solidFill>
                <a:latin typeface="Narkisim" pitchFamily="34" charset="-79"/>
                <a:cs typeface="Narkisim" pitchFamily="34" charset="-79"/>
              </a:rPr>
              <a:t> </a:t>
            </a:r>
            <a:r>
              <a:rPr lang="en-US">
                <a:solidFill>
                  <a:schemeClr val="accent1">
                    <a:lumMod val="75000"/>
                  </a:schemeClr>
                </a:solidFill>
                <a:latin typeface="Narkisim" pitchFamily="34" charset="-79"/>
                <a:cs typeface="Narkisim" pitchFamily="34" charset="-79"/>
              </a:rPr>
              <a:t>|</a:t>
            </a:r>
            <a:r>
              <a:rPr lang="en-US">
                <a:solidFill>
                  <a:srgbClr val="002060"/>
                </a:solidFill>
                <a:latin typeface="Narkisim" pitchFamily="34" charset="-79"/>
                <a:cs typeface="Narkisim" pitchFamily="34" charset="-79"/>
              </a:rPr>
              <a:t> </a:t>
            </a:r>
            <a:r>
              <a:rPr lang="en-US" b="0" i="0" kern="1200">
                <a:solidFill>
                  <a:srgbClr val="002060"/>
                </a:solidFill>
                <a:effectLst/>
                <a:latin typeface="Narkisim" pitchFamily="34" charset="-79"/>
                <a:cs typeface="Narkisim" pitchFamily="34" charset="-79"/>
                <a:hlinkClick r:id="rId5"/>
              </a:rPr>
              <a:t>www.SQLServerGeeks.com</a:t>
            </a:r>
            <a:r>
              <a:rPr lang="en-US" b="0" i="0" kern="1200">
                <a:solidFill>
                  <a:srgbClr val="002060"/>
                </a:solidFill>
                <a:effectLst/>
                <a:latin typeface="Narkisim" pitchFamily="34" charset="-79"/>
                <a:cs typeface="Narkisim" pitchFamily="34" charset="-79"/>
              </a:rPr>
              <a:t> </a:t>
            </a:r>
            <a:endParaRPr lang="en-IN" b="0">
              <a:solidFill>
                <a:srgbClr val="002060"/>
              </a:solidFill>
              <a:latin typeface="Narkisim" pitchFamily="34" charset="-79"/>
              <a:ea typeface="Segoe UI" pitchFamily="34" charset="0"/>
              <a:cs typeface="Narkisim" pitchFamily="34" charset="-79"/>
            </a:endParaRPr>
          </a:p>
        </p:txBody>
      </p:sp>
      <p:cxnSp>
        <p:nvCxnSpPr>
          <p:cNvPr id="14" name="Straight Connector 13">
            <a:extLst>
              <a:ext uri="{FF2B5EF4-FFF2-40B4-BE49-F238E27FC236}">
                <a16:creationId xmlns:a16="http://schemas.microsoft.com/office/drawing/2014/main" id="{DC95AB07-BBC2-49BE-848F-F4AD82413FDE}"/>
              </a:ext>
            </a:extLst>
          </p:cNvPr>
          <p:cNvCxnSpPr/>
          <p:nvPr userDrawn="1"/>
        </p:nvCxnSpPr>
        <p:spPr>
          <a:xfrm>
            <a:off x="536524" y="6304920"/>
            <a:ext cx="59936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86A2625-ED0B-482B-BE61-E170C5DEB59E}"/>
              </a:ext>
            </a:extLst>
          </p:cNvPr>
          <p:cNvSpPr txBox="1"/>
          <p:nvPr userDrawn="1"/>
        </p:nvSpPr>
        <p:spPr>
          <a:xfrm>
            <a:off x="432276" y="6401025"/>
            <a:ext cx="6754908" cy="3186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itchFamily="34" charset="0"/>
                <a:ea typeface="Segoe UI" pitchFamily="34" charset="0"/>
                <a:cs typeface="Segoe UI" pitchFamily="34" charset="0"/>
                <a:hlinkClick r:id="rId6"/>
              </a:rPr>
              <a:t>@</a:t>
            </a:r>
            <a:r>
              <a:rPr lang="en-US" sz="1400" err="1">
                <a:latin typeface="Segoe UI" pitchFamily="34" charset="0"/>
                <a:ea typeface="Segoe UI" pitchFamily="34" charset="0"/>
                <a:cs typeface="Segoe UI" pitchFamily="34" charset="0"/>
                <a:hlinkClick r:id="rId6"/>
              </a:rPr>
              <a:t>TheDataGeeks</a:t>
            </a:r>
            <a:r>
              <a:rPr lang="en-US" sz="1400">
                <a:latin typeface="Segoe UI" pitchFamily="34" charset="0"/>
                <a:ea typeface="Segoe UI" pitchFamily="34" charset="0"/>
                <a:cs typeface="Segoe UI" pitchFamily="34" charset="0"/>
              </a:rPr>
              <a:t>  </a:t>
            </a:r>
            <a:r>
              <a:rPr lang="en-US" sz="1350">
                <a:latin typeface="Segoe UI" pitchFamily="34" charset="0"/>
                <a:ea typeface="Segoe UI" pitchFamily="34" charset="0"/>
                <a:cs typeface="Segoe UI" pitchFamily="34" charset="0"/>
              </a:rPr>
              <a:t>| </a:t>
            </a:r>
            <a:r>
              <a:rPr lang="en-US" sz="1350">
                <a:latin typeface="Segoe UI" pitchFamily="34" charset="0"/>
                <a:ea typeface="Segoe UI" pitchFamily="34" charset="0"/>
                <a:cs typeface="Segoe UI" pitchFamily="34" charset="0"/>
                <a:hlinkClick r:id="rId7"/>
              </a:rPr>
              <a:t>@SQLServerGeeks</a:t>
            </a:r>
            <a:r>
              <a:rPr lang="en-US" sz="1350">
                <a:latin typeface="Segoe UI" pitchFamily="34" charset="0"/>
                <a:ea typeface="Segoe UI" pitchFamily="34" charset="0"/>
                <a:cs typeface="Segoe UI" pitchFamily="34" charset="0"/>
              </a:rPr>
              <a:t>  |  </a:t>
            </a:r>
            <a:r>
              <a:rPr lang="en-US" sz="1350">
                <a:latin typeface="Segoe UI" pitchFamily="34" charset="0"/>
                <a:ea typeface="Segoe UI" pitchFamily="34" charset="0"/>
                <a:cs typeface="Segoe UI" pitchFamily="34" charset="0"/>
                <a:hlinkClick r:id="rId8"/>
              </a:rPr>
              <a:t>admin@DataPlatformGeeks.com</a:t>
            </a:r>
            <a:endParaRPr lang="en-IN" sz="1350">
              <a:latin typeface="Segoe UI" pitchFamily="34" charset="0"/>
              <a:ea typeface="Segoe UI" pitchFamily="34" charset="0"/>
              <a:cs typeface="Segoe UI" pitchFamily="34" charset="0"/>
            </a:endParaRPr>
          </a:p>
        </p:txBody>
      </p:sp>
      <p:pic>
        <p:nvPicPr>
          <p:cNvPr id="16" name="Picture 2" descr="https://cdn1.iconfinder.com/data/icons/iconza-circle-social/64/697029-twitter-512.png">
            <a:extLst>
              <a:ext uri="{FF2B5EF4-FFF2-40B4-BE49-F238E27FC236}">
                <a16:creationId xmlns:a16="http://schemas.microsoft.com/office/drawing/2014/main" id="{22594AAD-34D3-4FED-8289-05FCA4F6A7E2}"/>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738445"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1.iconfinder.com/data/icons/iconza-circle-social/64/697029-twitter-512.png">
            <a:extLst>
              <a:ext uri="{FF2B5EF4-FFF2-40B4-BE49-F238E27FC236}">
                <a16:creationId xmlns:a16="http://schemas.microsoft.com/office/drawing/2014/main" id="{1AECE9EE-DA8F-4BD5-900C-56EFA2CC8D30}"/>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265511"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9DA9FBB-5B19-47E6-88CC-C72981A79AF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23253" y="4558137"/>
            <a:ext cx="5556627" cy="1100213"/>
          </a:xfrm>
          <a:prstGeom prst="rect">
            <a:avLst/>
          </a:prstGeom>
        </p:spPr>
      </p:pic>
    </p:spTree>
    <p:extLst>
      <p:ext uri="{BB962C8B-B14F-4D97-AF65-F5344CB8AC3E}">
        <p14:creationId xmlns:p14="http://schemas.microsoft.com/office/powerpoint/2010/main" val="4243007224"/>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53713769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021414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205494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7913282"/>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2009056674"/>
              </p:ext>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1027" name="Image" r:id="rId10" imgW="2279520" imgH="1310400" progId="Photoshop.Image.18">
                  <p:embed/>
                </p:oleObj>
              </mc:Choice>
              <mc:Fallback>
                <p:oleObj name="Image" r:id="rId10" imgW="2279520" imgH="1310400" progId="Photoshop.Image.18">
                  <p:embed/>
                  <p:pic>
                    <p:nvPicPr>
                      <p:cNvPr id="9" name="Object 8"/>
                      <p:cNvPicPr/>
                      <p:nvPr/>
                    </p:nvPicPr>
                    <p:blipFill>
                      <a:blip r:embed="rId11"/>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712704769"/>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Lst>
  <p:hf sldNum="0" hdr="0" ftr="0" dt="0"/>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2904679041"/>
              </p:ext>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2051" name="Image" r:id="rId10" imgW="2279520" imgH="1310400" progId="Photoshop.Image.18">
                  <p:embed/>
                </p:oleObj>
              </mc:Choice>
              <mc:Fallback>
                <p:oleObj name="Image" r:id="rId10" imgW="2279520" imgH="1310400" progId="Photoshop.Image.18">
                  <p:embed/>
                  <p:pic>
                    <p:nvPicPr>
                      <p:cNvPr id="9" name="Object 8"/>
                      <p:cNvPicPr/>
                      <p:nvPr/>
                    </p:nvPicPr>
                    <p:blipFill>
                      <a:blip r:embed="rId11"/>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3820680958"/>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Lst>
  <p:hf sldNum="0" hdr="0" ftr="0" dt="0"/>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46964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9"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225170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9247042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39134120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1364650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2184240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7904519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90" r:id="rId25"/>
    <p:sldLayoutId id="2147483891" r:id="rId26"/>
    <p:sldLayoutId id="2147483892"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8834011"/>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7.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9.xml"/><Relationship Id="rId1" Type="http://schemas.openxmlformats.org/officeDocument/2006/relationships/slideLayout" Target="../slideLayouts/slideLayout26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2.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6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hyperlink" Target="https://azure.microsoft.com/en-us/resources/forrester-tei-sql-database-managed-instanc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6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6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8.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53.png"/><Relationship Id="rId1" Type="http://schemas.openxmlformats.org/officeDocument/2006/relationships/slideLayout" Target="../slideLayouts/slideLayout262.xml"/><Relationship Id="rId6" Type="http://schemas.openxmlformats.org/officeDocument/2006/relationships/image" Target="../media/image56.png"/><Relationship Id="rId11" Type="http://schemas.openxmlformats.org/officeDocument/2006/relationships/image" Target="../media/image47.svg"/><Relationship Id="rId5" Type="http://schemas.openxmlformats.org/officeDocument/2006/relationships/image" Target="../media/image55.sv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2.xml"/></Relationships>
</file>

<file path=ppt/slides/_rels/slide25.xml.rels><?xml version="1.0" encoding="UTF-8" standalone="yes"?>
<Relationships xmlns="http://schemas.openxmlformats.org/package/2006/relationships"><Relationship Id="rId3" Type="http://schemas.openxmlformats.org/officeDocument/2006/relationships/hyperlink" Target="aka.ms/sqlworkshops" TargetMode="External"/><Relationship Id="rId2" Type="http://schemas.openxmlformats.org/officeDocument/2006/relationships/notesSlide" Target="../notesSlides/notesSlide23.xml"/><Relationship Id="rId1" Type="http://schemas.openxmlformats.org/officeDocument/2006/relationships/slideLayout" Target="../slideLayouts/slideLayout289.xml"/><Relationship Id="rId6" Type="http://schemas.openxmlformats.org/officeDocument/2006/relationships/hyperlink" Target="aka.ms/dataexposed" TargetMode="External"/><Relationship Id="rId5" Type="http://schemas.openxmlformats.org/officeDocument/2006/relationships/hyperlink" Target="aka.ms/azuresqldocs" TargetMode="External"/><Relationship Id="rId4" Type="http://schemas.openxmlformats.org/officeDocument/2006/relationships/hyperlink" Target="aka.ms/chooseazuresq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9.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89.xml"/><Relationship Id="rId4" Type="http://schemas.openxmlformats.org/officeDocument/2006/relationships/image" Target="../media/image61.sv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89.xml"/><Relationship Id="rId4" Type="http://schemas.openxmlformats.org/officeDocument/2006/relationships/image" Target="../media/image6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89.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hyperlink" Target="https://es.wikipedia.org/wiki/Apple" TargetMode="External"/><Relationship Id="rId2" Type="http://schemas.openxmlformats.org/officeDocument/2006/relationships/notesSlide" Target="../notesSlides/notesSlide27.xml"/><Relationship Id="rId1" Type="http://schemas.openxmlformats.org/officeDocument/2006/relationships/slideLayout" Target="../slideLayouts/slideLayout262.xml"/><Relationship Id="rId6" Type="http://schemas.openxmlformats.org/officeDocument/2006/relationships/image" Target="../media/image67.png"/><Relationship Id="rId5" Type="http://schemas.openxmlformats.org/officeDocument/2006/relationships/image" Target="../media/image66.gif"/><Relationship Id="rId4" Type="http://schemas.openxmlformats.org/officeDocument/2006/relationships/image" Target="../media/image65.png"/><Relationship Id="rId9" Type="http://schemas.openxmlformats.org/officeDocument/2006/relationships/hyperlink" Target="http://pngimg.com/download/26986"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15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62.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6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6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62.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50.png"/><Relationship Id="rId4" Type="http://schemas.openxmlformats.org/officeDocument/2006/relationships/image" Target="../media/image4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sz="2400" dirty="0">
                <a:solidFill>
                  <a:srgbClr val="50E6FF"/>
                </a:solidFill>
              </a:rPr>
              <a:t>Azure SQL:</a:t>
            </a:r>
            <a:br>
              <a:rPr lang="en-US" dirty="0">
                <a:solidFill>
                  <a:schemeClr val="bg2"/>
                </a:solidFill>
              </a:rPr>
            </a:br>
            <a:r>
              <a:rPr lang="en-US" dirty="0">
                <a:solidFill>
                  <a:schemeClr val="bg2"/>
                </a:solidFill>
              </a:rPr>
              <a:t>What to use When </a:t>
            </a:r>
            <a:br>
              <a:rPr lang="en-US" dirty="0"/>
            </a:br>
            <a:endParaRPr lang="en-US" sz="2400" dirty="0">
              <a:solidFill>
                <a:schemeClr val="accent1"/>
              </a:solidFill>
            </a:endParaRP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Anna Hoffman, Data &amp; Applied Scientist / PM</a:t>
            </a:r>
          </a:p>
          <a:p>
            <a:r>
              <a:rPr lang="en-US" dirty="0"/>
              <a:t>Microsoft Azure SQL team</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Near zero downtime migration using log shipping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business continuity with failover groups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Projected return on investment of 212 percent over three years</a:t>
            </a:r>
            <a:r>
              <a:rPr kumimoji="0" lang="en-US" sz="1200" b="0" i="0" u="none" strike="noStrike" kern="1200" cap="none" spc="0" normalizeH="0" baseline="30000" noProof="0">
                <a:ln>
                  <a:noFill/>
                </a:ln>
                <a:solidFill>
                  <a:srgbClr val="000000"/>
                </a:solidFill>
                <a:effectLst/>
                <a:uLnTx/>
                <a:uFillTx/>
                <a:latin typeface="Segoe UI"/>
                <a:ea typeface="+mn-ea"/>
                <a:cs typeface="+mn-cs"/>
              </a:rPr>
              <a:t>1</a:t>
            </a:r>
            <a:r>
              <a:rPr kumimoji="0" lang="en-US" sz="1200"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Single instance or instance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surface area (vast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07401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dirty="0">
                <a:solidFill>
                  <a:srgbClr val="000000"/>
                </a:solidFill>
              </a:rPr>
              <a:t>The power of PaaS</a:t>
            </a:r>
            <a:endParaRPr lang="en-US" dirty="0"/>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23" name="Group 22">
            <a:extLst>
              <a:ext uri="{FF2B5EF4-FFF2-40B4-BE49-F238E27FC236}">
                <a16:creationId xmlns:a16="http://schemas.microsoft.com/office/drawing/2014/main" id="{8A1DFB52-353D-4746-ACFE-3BD5B1324BA9}"/>
              </a:ext>
            </a:extLst>
          </p:cNvPr>
          <p:cNvGrpSpPr/>
          <p:nvPr/>
        </p:nvGrpSpPr>
        <p:grpSpPr>
          <a:xfrm>
            <a:off x="0" y="6215635"/>
            <a:ext cx="11444140" cy="324677"/>
            <a:chOff x="0" y="6058468"/>
            <a:chExt cx="11444140" cy="324677"/>
          </a:xfrm>
        </p:grpSpPr>
        <p:cxnSp>
          <p:nvCxnSpPr>
            <p:cNvPr id="24" name="Straight Arrow Connector 23">
              <a:extLst>
                <a:ext uri="{FF2B5EF4-FFF2-40B4-BE49-F238E27FC236}">
                  <a16:creationId xmlns:a16="http://schemas.microsoft.com/office/drawing/2014/main" id="{175DC05F-6A65-43CA-8048-93A6CA83AD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52CFF35-7A8A-4043-B210-3DD1E310A268}"/>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6CA0BBF5-1DF8-4AB1-A0A6-5D0FEC738DE9}"/>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81637855-B541-4194-9AD1-42AE8978802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FCEEF6E5-7EDB-403C-BB36-E650395FDC3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F4D724EC-3928-48B9-9458-52996F6661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3A18DFC-810C-4BD6-8FB8-232A54032CCF}"/>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1" name="TextBox 30">
              <a:extLst>
                <a:ext uri="{FF2B5EF4-FFF2-40B4-BE49-F238E27FC236}">
                  <a16:creationId xmlns:a16="http://schemas.microsoft.com/office/drawing/2014/main" id="{99CFBC4F-68B3-4C4A-A9C2-26A2A717627B}"/>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2" name="TextBox 31">
              <a:extLst>
                <a:ext uri="{FF2B5EF4-FFF2-40B4-BE49-F238E27FC236}">
                  <a16:creationId xmlns:a16="http://schemas.microsoft.com/office/drawing/2014/main" id="{56F2ABB4-2D51-432A-91B8-F97AFAB04197}"/>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MI</a:t>
              </a:r>
            </a:p>
          </p:txBody>
        </p:sp>
        <p:sp>
          <p:nvSpPr>
            <p:cNvPr id="33" name="TextBox 32">
              <a:extLst>
                <a:ext uri="{FF2B5EF4-FFF2-40B4-BE49-F238E27FC236}">
                  <a16:creationId xmlns:a16="http://schemas.microsoft.com/office/drawing/2014/main" id="{9B1AF464-16EB-4086-AF38-96FD9A0FF06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34" name="TextBox 33">
              <a:extLst>
                <a:ext uri="{FF2B5EF4-FFF2-40B4-BE49-F238E27FC236}">
                  <a16:creationId xmlns:a16="http://schemas.microsoft.com/office/drawing/2014/main" id="{29EE8C91-5C5E-4B72-81D7-94024412D87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0225265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Auto-failover groups</a:t>
            </a:r>
            <a:br>
              <a:rPr lang="en-US" sz="2800" dirty="0">
                <a:solidFill>
                  <a:schemeClr val="accent2"/>
                </a:solidFill>
              </a:rPr>
            </a:br>
            <a:r>
              <a:rPr lang="en-US" sz="2800" dirty="0">
                <a:solidFill>
                  <a:schemeClr val="accent1"/>
                </a:solidFill>
              </a:rPr>
              <a:t>SQL Managed Instance and SQL Database</a:t>
            </a:r>
          </a:p>
        </p:txBody>
      </p:sp>
      <p:grpSp>
        <p:nvGrpSpPr>
          <p:cNvPr id="13" name="Group 12">
            <a:extLst>
              <a:ext uri="{FF2B5EF4-FFF2-40B4-BE49-F238E27FC236}">
                <a16:creationId xmlns:a16="http://schemas.microsoft.com/office/drawing/2014/main" id="{C3D79FCC-B88C-704D-B150-3A07BEF9A749}"/>
              </a:ext>
            </a:extLst>
          </p:cNvPr>
          <p:cNvGrpSpPr>
            <a:grpSpLocks noChangeAspect="1"/>
          </p:cNvGrpSpPr>
          <p:nvPr/>
        </p:nvGrpSpPr>
        <p:grpSpPr>
          <a:xfrm>
            <a:off x="585216" y="585788"/>
            <a:ext cx="562864" cy="820624"/>
            <a:chOff x="728663" y="5668963"/>
            <a:chExt cx="339725" cy="495300"/>
          </a:xfrm>
        </p:grpSpPr>
        <p:sp>
          <p:nvSpPr>
            <p:cNvPr id="14" name="Rectangle 174">
              <a:extLst>
                <a:ext uri="{FF2B5EF4-FFF2-40B4-BE49-F238E27FC236}">
                  <a16:creationId xmlns:a16="http://schemas.microsoft.com/office/drawing/2014/main" id="{8D7F2F70-5D19-1F42-8C0E-35FC1B798D16}"/>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75">
              <a:extLst>
                <a:ext uri="{FF2B5EF4-FFF2-40B4-BE49-F238E27FC236}">
                  <a16:creationId xmlns:a16="http://schemas.microsoft.com/office/drawing/2014/main" id="{867EC4BF-6745-5D48-874A-8EA22E9DF9F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6" name="Rectangle 176">
              <a:extLst>
                <a:ext uri="{FF2B5EF4-FFF2-40B4-BE49-F238E27FC236}">
                  <a16:creationId xmlns:a16="http://schemas.microsoft.com/office/drawing/2014/main" id="{0B05499C-F361-FF45-9641-C7EBB19DC99E}"/>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7" name="Rectangle 177">
              <a:extLst>
                <a:ext uri="{FF2B5EF4-FFF2-40B4-BE49-F238E27FC236}">
                  <a16:creationId xmlns:a16="http://schemas.microsoft.com/office/drawing/2014/main" id="{DFCA640B-104A-354C-854B-98354402D16C}"/>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178">
              <a:extLst>
                <a:ext uri="{FF2B5EF4-FFF2-40B4-BE49-F238E27FC236}">
                  <a16:creationId xmlns:a16="http://schemas.microsoft.com/office/drawing/2014/main" id="{5C04FA6D-1EA7-704E-8DFB-B56EE8E06A9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tangle 179">
              <a:extLst>
                <a:ext uri="{FF2B5EF4-FFF2-40B4-BE49-F238E27FC236}">
                  <a16:creationId xmlns:a16="http://schemas.microsoft.com/office/drawing/2014/main" id="{61459AA9-0992-4443-A741-7D87CAED3354}"/>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 name="Freeform 180">
              <a:extLst>
                <a:ext uri="{FF2B5EF4-FFF2-40B4-BE49-F238E27FC236}">
                  <a16:creationId xmlns:a16="http://schemas.microsoft.com/office/drawing/2014/main" id="{685CBA96-0BE4-DA4E-96C7-1A955CC34066}"/>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181">
              <a:extLst>
                <a:ext uri="{FF2B5EF4-FFF2-40B4-BE49-F238E27FC236}">
                  <a16:creationId xmlns:a16="http://schemas.microsoft.com/office/drawing/2014/main" id="{13430053-F795-DC43-B220-8293540B3F0D}"/>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98172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Industry highest availability SLA of 99.995%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Industry only business continuity SLA with 5 second RPO and 30 second RTO</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Price-performance leader for mission-critical workloads while costing up to 86 percent less than AWS RDS (</a:t>
            </a:r>
            <a:r>
              <a:rPr kumimoji="0" lang="en-US" sz="1200" b="0" i="0" u="none" strike="noStrike" kern="1200" cap="none" spc="0" normalizeH="0" baseline="0" noProof="0" err="1">
                <a:ln>
                  <a:noFill/>
                </a:ln>
                <a:solidFill>
                  <a:srgbClr val="000000"/>
                </a:solidFill>
                <a:effectLst/>
                <a:uLnTx/>
                <a:uFillTx/>
                <a:latin typeface="Segoe UI"/>
                <a:ea typeface="+mn-ea"/>
                <a:cs typeface="+mn-cs"/>
              </a:rPr>
              <a:t>GigaOm</a:t>
            </a:r>
            <a:r>
              <a:rPr kumimoji="0" lang="en-US" sz="1200" b="0" i="0" u="none" strike="noStrike" kern="1200" cap="none" spc="0" normalizeH="0" baseline="0" noProof="0">
                <a:ln>
                  <a:noFill/>
                </a:ln>
                <a:solidFill>
                  <a:srgbClr val="000000"/>
                </a:solidFill>
                <a:effectLst/>
                <a:uLnTx/>
                <a:uFillTx/>
                <a:latin typeface="Segoe UI"/>
                <a:ea typeface="+mn-ea"/>
                <a:cs typeface="+mn-cs"/>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Single database or elastic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Hyperscale storage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Private link support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608056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Automatic tuning</a:t>
            </a:r>
            <a:br>
              <a:rPr lang="en-US" sz="2800" dirty="0">
                <a:solidFill>
                  <a:schemeClr val="accent2"/>
                </a:solidFill>
              </a:rPr>
            </a:br>
            <a:r>
              <a:rPr lang="en-US" sz="2800" dirty="0">
                <a:solidFill>
                  <a:schemeClr val="accent1"/>
                </a:solidFill>
              </a:rPr>
              <a:t>SQL Database</a:t>
            </a:r>
          </a:p>
        </p:txBody>
      </p:sp>
      <p:grpSp>
        <p:nvGrpSpPr>
          <p:cNvPr id="13" name="Group 12">
            <a:extLst>
              <a:ext uri="{FF2B5EF4-FFF2-40B4-BE49-F238E27FC236}">
                <a16:creationId xmlns:a16="http://schemas.microsoft.com/office/drawing/2014/main" id="{C3D79FCC-B88C-704D-B150-3A07BEF9A749}"/>
              </a:ext>
            </a:extLst>
          </p:cNvPr>
          <p:cNvGrpSpPr>
            <a:grpSpLocks noChangeAspect="1"/>
          </p:cNvGrpSpPr>
          <p:nvPr/>
        </p:nvGrpSpPr>
        <p:grpSpPr>
          <a:xfrm>
            <a:off x="585216" y="585788"/>
            <a:ext cx="562864" cy="820624"/>
            <a:chOff x="728663" y="5668963"/>
            <a:chExt cx="339725" cy="495300"/>
          </a:xfrm>
        </p:grpSpPr>
        <p:sp>
          <p:nvSpPr>
            <p:cNvPr id="14" name="Rectangle 174">
              <a:extLst>
                <a:ext uri="{FF2B5EF4-FFF2-40B4-BE49-F238E27FC236}">
                  <a16:creationId xmlns:a16="http://schemas.microsoft.com/office/drawing/2014/main" id="{8D7F2F70-5D19-1F42-8C0E-35FC1B798D16}"/>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75">
              <a:extLst>
                <a:ext uri="{FF2B5EF4-FFF2-40B4-BE49-F238E27FC236}">
                  <a16:creationId xmlns:a16="http://schemas.microsoft.com/office/drawing/2014/main" id="{867EC4BF-6745-5D48-874A-8EA22E9DF9F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6" name="Rectangle 176">
              <a:extLst>
                <a:ext uri="{FF2B5EF4-FFF2-40B4-BE49-F238E27FC236}">
                  <a16:creationId xmlns:a16="http://schemas.microsoft.com/office/drawing/2014/main" id="{0B05499C-F361-FF45-9641-C7EBB19DC99E}"/>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7" name="Rectangle 177">
              <a:extLst>
                <a:ext uri="{FF2B5EF4-FFF2-40B4-BE49-F238E27FC236}">
                  <a16:creationId xmlns:a16="http://schemas.microsoft.com/office/drawing/2014/main" id="{DFCA640B-104A-354C-854B-98354402D16C}"/>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178">
              <a:extLst>
                <a:ext uri="{FF2B5EF4-FFF2-40B4-BE49-F238E27FC236}">
                  <a16:creationId xmlns:a16="http://schemas.microsoft.com/office/drawing/2014/main" id="{5C04FA6D-1EA7-704E-8DFB-B56EE8E06A9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tangle 179">
              <a:extLst>
                <a:ext uri="{FF2B5EF4-FFF2-40B4-BE49-F238E27FC236}">
                  <a16:creationId xmlns:a16="http://schemas.microsoft.com/office/drawing/2014/main" id="{61459AA9-0992-4443-A741-7D87CAED3354}"/>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 name="Freeform 180">
              <a:extLst>
                <a:ext uri="{FF2B5EF4-FFF2-40B4-BE49-F238E27FC236}">
                  <a16:creationId xmlns:a16="http://schemas.microsoft.com/office/drawing/2014/main" id="{685CBA96-0BE4-DA4E-96C7-1A955CC34066}"/>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181">
              <a:extLst>
                <a:ext uri="{FF2B5EF4-FFF2-40B4-BE49-F238E27FC236}">
                  <a16:creationId xmlns:a16="http://schemas.microsoft.com/office/drawing/2014/main" id="{13430053-F795-DC43-B220-8293540B3F0D}"/>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61470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Single database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Hyperscale storage (up to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Elastic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Resource sharing between multiple databases to price optimize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Simplified performance management for multiple databases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Single instance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surface area (vast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Instance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Pre-provision compute resources for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Enables cost-efficient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Ability to host smaller instances (2Vcore)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Currently in public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78D4"/>
              </a:solidFill>
              <a:effectLst/>
              <a:uLnTx/>
              <a:uFillTx/>
              <a:latin typeface="Segoe UI Semibold"/>
              <a:ea typeface="+mn-ea"/>
              <a:cs typeface="+mn-cs"/>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8947237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91423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Single database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Hyperscale storage (up to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Elastic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Resource sharing between multiple databases to price optimize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Simplified performance management for multiple databases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Single instance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surface area (vast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Instance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Pre-provision compute resources for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Enables cost-efficient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Ability to host smaller instances (2Vcore)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Currently in public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931202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0078D4"/>
                </a:solidFill>
                <a:effectLst/>
                <a:uLnTx/>
                <a:uFillTx/>
                <a:latin typeface="Segoe UI Semibold"/>
                <a:ea typeface="+mn-ea"/>
                <a:cs typeface="+mn-cs"/>
              </a:rPr>
              <a:t>vCore</a:t>
            </a:r>
            <a:r>
              <a:rPr kumimoji="0" lang="en-US" sz="2000" b="0" i="0" u="none" strike="noStrike" kern="1200" cap="none" spc="0" normalizeH="0" baseline="0" noProof="0">
                <a:ln>
                  <a:noFill/>
                </a:ln>
                <a:solidFill>
                  <a:srgbClr val="0078D4"/>
                </a:solidFill>
                <a:effectLst/>
                <a:uLnTx/>
                <a:uFillTx/>
                <a:latin typeface="Segoe UI Semibold"/>
                <a:ea typeface="+mn-ea"/>
                <a:cs typeface="+mn-cs"/>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Pre-packaged, bundled unit that represents the 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200" b="0" i="0" u="none" strike="noStrike" kern="1200" cap="none" spc="0" normalizeH="0" baseline="0" noProof="0">
                <a:ln>
                  <a:noFill/>
                </a:ln>
                <a:solidFill>
                  <a:srgbClr val="000000"/>
                </a:solidFill>
                <a:effectLst/>
                <a:uLnTx/>
                <a:uFillTx/>
                <a:latin typeface="Segoe UI"/>
                <a:ea typeface="+mn-ea"/>
                <a:cs typeface="+mn-cs"/>
              </a:rPr>
              <a:t>D</a:t>
            </a:r>
            <a:r>
              <a:rPr kumimoji="0" lang="en-US" sz="1200" b="0" i="0" u="none" strike="noStrike" kern="1200" cap="none" spc="0" normalizeH="0" baseline="0" noProof="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7708815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5375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126" y="4914899"/>
            <a:ext cx="11429747" cy="2640331"/>
          </a:xfrm>
        </p:spPr>
        <p:txBody>
          <a:bodyPr/>
          <a:lstStyle/>
          <a:p>
            <a:br>
              <a:rPr lang="en-US" sz="3200" dirty="0">
                <a:solidFill>
                  <a:schemeClr val="accent1"/>
                </a:solidFill>
              </a:rPr>
            </a:br>
            <a:r>
              <a:rPr lang="en-US" sz="3200" dirty="0">
                <a:solidFill>
                  <a:schemeClr val="accent1"/>
                </a:solidFill>
              </a:rPr>
              <a:t>Azure SQL:</a:t>
            </a:r>
            <a:br>
              <a:rPr lang="en-US" dirty="0">
                <a:solidFill>
                  <a:schemeClr val="accent1"/>
                </a:solidFill>
              </a:rPr>
            </a:br>
            <a:r>
              <a:rPr lang="en-US" dirty="0"/>
              <a:t>What to use When </a:t>
            </a:r>
            <a:br>
              <a:rPr lang="en-US" dirty="0">
                <a:solidFill>
                  <a:schemeClr val="accent1"/>
                </a:solidFill>
              </a:rPr>
            </a:br>
            <a:r>
              <a:rPr lang="en-US" sz="400" dirty="0">
                <a:solidFill>
                  <a:schemeClr val="accent1"/>
                </a:solidFill>
              </a:rPr>
              <a:t> </a:t>
            </a:r>
            <a:br>
              <a:rPr lang="en-US" sz="400" dirty="0">
                <a:solidFill>
                  <a:schemeClr val="accent1"/>
                </a:solidFill>
              </a:rPr>
            </a:br>
            <a:br>
              <a:rPr lang="en-US" dirty="0">
                <a:solidFill>
                  <a:schemeClr val="accent1"/>
                </a:solidFill>
              </a:rPr>
            </a:br>
            <a:r>
              <a:rPr lang="en-US" sz="2000" dirty="0"/>
              <a:t>Anna Hoffman, Data &amp; Applied Scientist / PM</a:t>
            </a:r>
            <a:br>
              <a:rPr lang="en-US" sz="2000" dirty="0">
                <a:solidFill>
                  <a:schemeClr val="accent1"/>
                </a:solidFill>
              </a:rPr>
            </a:br>
            <a:r>
              <a:rPr lang="en-US" sz="2000" dirty="0">
                <a:solidFill>
                  <a:schemeClr val="accent1"/>
                </a:solidFill>
              </a:rPr>
              <a:t>Microsoft Azure SQL team</a:t>
            </a:r>
            <a:br>
              <a:rPr lang="en-US" sz="2800" dirty="0">
                <a:solidFill>
                  <a:schemeClr val="accent1"/>
                </a:solidFill>
              </a:rPr>
            </a:br>
            <a:br>
              <a:rPr lang="en-US" dirty="0">
                <a:solidFill>
                  <a:schemeClr val="accent1"/>
                </a:solidFill>
              </a:rPr>
            </a:br>
            <a:endParaRPr lang="en-US" dirty="0">
              <a:solidFill>
                <a:schemeClr val="accent1"/>
              </a:solidFill>
            </a:endParaRPr>
          </a:p>
        </p:txBody>
      </p:sp>
    </p:spTree>
    <p:extLst>
      <p:ext uri="{BB962C8B-B14F-4D97-AF65-F5344CB8AC3E}">
        <p14:creationId xmlns:p14="http://schemas.microsoft.com/office/powerpoint/2010/main" val="3947886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Faster failovers with Business critical </a:t>
            </a:r>
            <a:br>
              <a:rPr lang="en-US" sz="2800" dirty="0">
                <a:solidFill>
                  <a:schemeClr val="accent2"/>
                </a:solidFill>
              </a:rPr>
            </a:br>
            <a:r>
              <a:rPr lang="en-US" sz="2800" dirty="0">
                <a:solidFill>
                  <a:schemeClr val="accent1"/>
                </a:solidFill>
              </a:rPr>
              <a:t>SQL Managed Instance and SQL Database</a:t>
            </a:r>
          </a:p>
        </p:txBody>
      </p:sp>
      <p:grpSp>
        <p:nvGrpSpPr>
          <p:cNvPr id="13" name="Group 12">
            <a:extLst>
              <a:ext uri="{FF2B5EF4-FFF2-40B4-BE49-F238E27FC236}">
                <a16:creationId xmlns:a16="http://schemas.microsoft.com/office/drawing/2014/main" id="{C3D79FCC-B88C-704D-B150-3A07BEF9A749}"/>
              </a:ext>
            </a:extLst>
          </p:cNvPr>
          <p:cNvGrpSpPr>
            <a:grpSpLocks noChangeAspect="1"/>
          </p:cNvGrpSpPr>
          <p:nvPr/>
        </p:nvGrpSpPr>
        <p:grpSpPr>
          <a:xfrm>
            <a:off x="585216" y="585788"/>
            <a:ext cx="562864" cy="820624"/>
            <a:chOff x="728663" y="5668963"/>
            <a:chExt cx="339725" cy="495300"/>
          </a:xfrm>
        </p:grpSpPr>
        <p:sp>
          <p:nvSpPr>
            <p:cNvPr id="14" name="Rectangle 174">
              <a:extLst>
                <a:ext uri="{FF2B5EF4-FFF2-40B4-BE49-F238E27FC236}">
                  <a16:creationId xmlns:a16="http://schemas.microsoft.com/office/drawing/2014/main" id="{8D7F2F70-5D19-1F42-8C0E-35FC1B798D16}"/>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75">
              <a:extLst>
                <a:ext uri="{FF2B5EF4-FFF2-40B4-BE49-F238E27FC236}">
                  <a16:creationId xmlns:a16="http://schemas.microsoft.com/office/drawing/2014/main" id="{867EC4BF-6745-5D48-874A-8EA22E9DF9F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6" name="Rectangle 176">
              <a:extLst>
                <a:ext uri="{FF2B5EF4-FFF2-40B4-BE49-F238E27FC236}">
                  <a16:creationId xmlns:a16="http://schemas.microsoft.com/office/drawing/2014/main" id="{0B05499C-F361-FF45-9641-C7EBB19DC99E}"/>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7" name="Rectangle 177">
              <a:extLst>
                <a:ext uri="{FF2B5EF4-FFF2-40B4-BE49-F238E27FC236}">
                  <a16:creationId xmlns:a16="http://schemas.microsoft.com/office/drawing/2014/main" id="{DFCA640B-104A-354C-854B-98354402D16C}"/>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178">
              <a:extLst>
                <a:ext uri="{FF2B5EF4-FFF2-40B4-BE49-F238E27FC236}">
                  <a16:creationId xmlns:a16="http://schemas.microsoft.com/office/drawing/2014/main" id="{5C04FA6D-1EA7-704E-8DFB-B56EE8E06A9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tangle 179">
              <a:extLst>
                <a:ext uri="{FF2B5EF4-FFF2-40B4-BE49-F238E27FC236}">
                  <a16:creationId xmlns:a16="http://schemas.microsoft.com/office/drawing/2014/main" id="{61459AA9-0992-4443-A741-7D87CAED3354}"/>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 name="Freeform 180">
              <a:extLst>
                <a:ext uri="{FF2B5EF4-FFF2-40B4-BE49-F238E27FC236}">
                  <a16:creationId xmlns:a16="http://schemas.microsoft.com/office/drawing/2014/main" id="{685CBA96-0BE4-DA4E-96C7-1A955CC34066}"/>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181">
              <a:extLst>
                <a:ext uri="{FF2B5EF4-FFF2-40B4-BE49-F238E27FC236}">
                  <a16:creationId xmlns:a16="http://schemas.microsoft.com/office/drawing/2014/main" id="{13430053-F795-DC43-B220-8293540B3F0D}"/>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47157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3"/>
            <a:ext cx="3345468" cy="323165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Future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Future hardware generations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M-series (memory optimized)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128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vCores</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(hyperthreaded)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3.8 TB memory</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Business critical (preview)</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Fsv2-series (compute optimized)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72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vCores</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(hyperthreaded)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3.4 GHz sustained turbo clock speed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General purpose (preview)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Gen5</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80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limit</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Up to 4 TB of local storage</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FUTURE</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mn-cs"/>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mn-cs"/>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mn-cs"/>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mn-cs"/>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9608870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E982DC-8C14-4E9A-A652-F8F4B554CD86}"/>
              </a:ext>
            </a:extLst>
          </p:cNvPr>
          <p:cNvSpPr txBox="1"/>
          <p:nvPr/>
        </p:nvSpPr>
        <p:spPr>
          <a:xfrm>
            <a:off x="2780738" y="1381414"/>
            <a:ext cx="1380470" cy="415498"/>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Fast provisioning and scalability </a:t>
            </a:r>
          </a:p>
        </p:txBody>
      </p:sp>
      <p:sp>
        <p:nvSpPr>
          <p:cNvPr id="8" name="TextBox 7">
            <a:extLst>
              <a:ext uri="{FF2B5EF4-FFF2-40B4-BE49-F238E27FC236}">
                <a16:creationId xmlns:a16="http://schemas.microsoft.com/office/drawing/2014/main" id="{BE5355DF-0930-437A-83CB-0A0A10885B2C}"/>
              </a:ext>
            </a:extLst>
          </p:cNvPr>
          <p:cNvSpPr txBox="1"/>
          <p:nvPr/>
        </p:nvSpPr>
        <p:spPr>
          <a:xfrm>
            <a:off x="5935939" y="1381414"/>
            <a:ext cx="1464990"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Shared resource consumption for multi-tenant support</a:t>
            </a:r>
          </a:p>
        </p:txBody>
      </p:sp>
      <p:sp>
        <p:nvSpPr>
          <p:cNvPr id="11" name="TextBox 10">
            <a:extLst>
              <a:ext uri="{FF2B5EF4-FFF2-40B4-BE49-F238E27FC236}">
                <a16:creationId xmlns:a16="http://schemas.microsoft.com/office/drawing/2014/main" id="{CD1EC4CB-99EE-49DC-8FE3-1A2CB01CA2DC}"/>
              </a:ext>
            </a:extLst>
          </p:cNvPr>
          <p:cNvSpPr txBox="1"/>
          <p:nvPr/>
        </p:nvSpPr>
        <p:spPr>
          <a:xfrm>
            <a:off x="2373673" y="2886846"/>
            <a:ext cx="220162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database </a:t>
            </a:r>
          </a:p>
        </p:txBody>
      </p:sp>
      <p:sp>
        <p:nvSpPr>
          <p:cNvPr id="12" name="TextBox 11">
            <a:extLst>
              <a:ext uri="{FF2B5EF4-FFF2-40B4-BE49-F238E27FC236}">
                <a16:creationId xmlns:a16="http://schemas.microsoft.com/office/drawing/2014/main" id="{EEF47CFA-1F95-4E3C-9C0E-4FF146D072BA}"/>
              </a:ext>
            </a:extLst>
          </p:cNvPr>
          <p:cNvSpPr txBox="1"/>
          <p:nvPr/>
        </p:nvSpPr>
        <p:spPr>
          <a:xfrm>
            <a:off x="5935939" y="2863032"/>
            <a:ext cx="146499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Elastic pool </a:t>
            </a:r>
          </a:p>
        </p:txBody>
      </p:sp>
      <p:sp>
        <p:nvSpPr>
          <p:cNvPr id="15" name="TextBox 14">
            <a:extLst>
              <a:ext uri="{FF2B5EF4-FFF2-40B4-BE49-F238E27FC236}">
                <a16:creationId xmlns:a16="http://schemas.microsoft.com/office/drawing/2014/main" id="{B6C75781-4D36-4358-B5B3-F34E545654DC}"/>
              </a:ext>
            </a:extLst>
          </p:cNvPr>
          <p:cNvSpPr txBox="1"/>
          <p:nvPr/>
        </p:nvSpPr>
        <p:spPr>
          <a:xfrm>
            <a:off x="7631088" y="2889982"/>
            <a:ext cx="14621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instance</a:t>
            </a:r>
          </a:p>
        </p:txBody>
      </p:sp>
      <p:sp>
        <p:nvSpPr>
          <p:cNvPr id="38" name="TextBox 37">
            <a:extLst>
              <a:ext uri="{FF2B5EF4-FFF2-40B4-BE49-F238E27FC236}">
                <a16:creationId xmlns:a16="http://schemas.microsoft.com/office/drawing/2014/main" id="{0A02C491-8D56-44C5-AF9D-9F29272B81BF}"/>
              </a:ext>
            </a:extLst>
          </p:cNvPr>
          <p:cNvSpPr txBox="1"/>
          <p:nvPr/>
        </p:nvSpPr>
        <p:spPr>
          <a:xfrm>
            <a:off x="7631088" y="1381414"/>
            <a:ext cx="1462182"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High compatibility with SQL Server and native VNET support</a:t>
            </a:r>
            <a:endPar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sp useBgFill="1">
        <p:nvSpPr>
          <p:cNvPr id="42" name="TextBox 41">
            <a:extLst>
              <a:ext uri="{FF2B5EF4-FFF2-40B4-BE49-F238E27FC236}">
                <a16:creationId xmlns:a16="http://schemas.microsoft.com/office/drawing/2014/main" id="{E2E03A3C-0665-4A70-B729-38F1BDF3EADA}"/>
              </a:ext>
            </a:extLst>
          </p:cNvPr>
          <p:cNvSpPr txBox="1"/>
          <p:nvPr/>
        </p:nvSpPr>
        <p:spPr>
          <a:xfrm>
            <a:off x="2373673" y="4239578"/>
            <a:ext cx="731520" cy="584775"/>
          </a:xfrm>
          <a:prstGeom prst="rect">
            <a:avLst/>
          </a:prstGeom>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3" name="TextBox 42">
            <a:extLst>
              <a:ext uri="{FF2B5EF4-FFF2-40B4-BE49-F238E27FC236}">
                <a16:creationId xmlns:a16="http://schemas.microsoft.com/office/drawing/2014/main" id="{5BDA8082-C56F-4274-83E1-FFB3DC8853EA}"/>
              </a:ext>
            </a:extLst>
          </p:cNvPr>
          <p:cNvSpPr txBox="1"/>
          <p:nvPr/>
        </p:nvSpPr>
        <p:spPr>
          <a:xfrm>
            <a:off x="3105894"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44" name="TextBox 43">
            <a:extLst>
              <a:ext uri="{FF2B5EF4-FFF2-40B4-BE49-F238E27FC236}">
                <a16:creationId xmlns:a16="http://schemas.microsoft.com/office/drawing/2014/main" id="{D3C716F7-7DC3-4681-87EE-28DDE1D83016}"/>
              </a:ext>
            </a:extLst>
          </p:cNvPr>
          <p:cNvSpPr txBox="1"/>
          <p:nvPr/>
        </p:nvSpPr>
        <p:spPr>
          <a:xfrm>
            <a:off x="384378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200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Read-scale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5" name="TextBox 44">
            <a:extLst>
              <a:ext uri="{FF2B5EF4-FFF2-40B4-BE49-F238E27FC236}">
                <a16:creationId xmlns:a16="http://schemas.microsoft.com/office/drawing/2014/main" id="{872EEB32-DE3E-4754-84E8-31254F8D8D3A}"/>
              </a:ext>
            </a:extLst>
          </p:cNvPr>
          <p:cNvSpPr txBox="1"/>
          <p:nvPr/>
        </p:nvSpPr>
        <p:spPr>
          <a:xfrm>
            <a:off x="7633434"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6" name="TextBox 45">
            <a:extLst>
              <a:ext uri="{FF2B5EF4-FFF2-40B4-BE49-F238E27FC236}">
                <a16:creationId xmlns:a16="http://schemas.microsoft.com/office/drawing/2014/main" id="{7617369A-E058-4C18-8F5F-EC4DA6A58922}"/>
              </a:ext>
            </a:extLst>
          </p:cNvPr>
          <p:cNvSpPr txBox="1"/>
          <p:nvPr/>
        </p:nvSpPr>
        <p:spPr>
          <a:xfrm>
            <a:off x="8361750"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61" name="TextBox 60">
            <a:extLst>
              <a:ext uri="{FF2B5EF4-FFF2-40B4-BE49-F238E27FC236}">
                <a16:creationId xmlns:a16="http://schemas.microsoft.com/office/drawing/2014/main" id="{7F4DF6A9-6B87-4A60-B3B1-593C9174407D}"/>
              </a:ext>
            </a:extLst>
          </p:cNvPr>
          <p:cNvSpPr txBox="1"/>
          <p:nvPr/>
        </p:nvSpPr>
        <p:spPr>
          <a:xfrm>
            <a:off x="5935939"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62" name="TextBox 61">
            <a:extLst>
              <a:ext uri="{FF2B5EF4-FFF2-40B4-BE49-F238E27FC236}">
                <a16:creationId xmlns:a16="http://schemas.microsoft.com/office/drawing/2014/main" id="{B22A0D6A-FC8F-46DA-A683-27658DDE1759}"/>
              </a:ext>
            </a:extLst>
          </p:cNvPr>
          <p:cNvSpPr txBox="1"/>
          <p:nvPr/>
        </p:nvSpPr>
        <p:spPr>
          <a:xfrm>
            <a:off x="6669409"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10" name="TextBox 9">
            <a:extLst>
              <a:ext uri="{FF2B5EF4-FFF2-40B4-BE49-F238E27FC236}">
                <a16:creationId xmlns:a16="http://schemas.microsoft.com/office/drawing/2014/main" id="{2FBBD820-0D5E-4131-B284-1076D0F90A8A}"/>
              </a:ext>
            </a:extLst>
          </p:cNvPr>
          <p:cNvSpPr txBox="1"/>
          <p:nvPr/>
        </p:nvSpPr>
        <p:spPr>
          <a:xfrm>
            <a:off x="69615" y="3871648"/>
            <a:ext cx="995104"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Service tier </a:t>
            </a:r>
            <a:r>
              <a:rPr kumimoji="0" lang="en-US" sz="900" b="0" i="0" u="none" strike="noStrike" kern="1200" cap="none" spc="0" normalizeH="0" baseline="0" noProof="0">
                <a:ln>
                  <a:noFill/>
                </a:ln>
                <a:solidFill>
                  <a:prstClr val="black"/>
                </a:solidFill>
                <a:effectLst/>
                <a:uLnTx/>
                <a:uFillTx/>
                <a:latin typeface="Segoe UI Semibold"/>
                <a:ea typeface="+mn-ea"/>
                <a:cs typeface="+mn-cs"/>
              </a:rPr>
              <a:t>(Data size and HA)</a:t>
            </a:r>
          </a:p>
        </p:txBody>
      </p:sp>
      <p:sp>
        <p:nvSpPr>
          <p:cNvPr id="68" name="TextBox 67">
            <a:extLst>
              <a:ext uri="{FF2B5EF4-FFF2-40B4-BE49-F238E27FC236}">
                <a16:creationId xmlns:a16="http://schemas.microsoft.com/office/drawing/2014/main" id="{A6F70E0A-2EC9-41E2-ABCB-4DDBB112BE9E}"/>
              </a:ext>
            </a:extLst>
          </p:cNvPr>
          <p:cNvSpPr txBox="1"/>
          <p:nvPr/>
        </p:nvSpPr>
        <p:spPr>
          <a:xfrm>
            <a:off x="69614" y="2360777"/>
            <a:ext cx="136382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Programming model and management control</a:t>
            </a:r>
          </a:p>
        </p:txBody>
      </p:sp>
      <p:sp>
        <p:nvSpPr>
          <p:cNvPr id="40" name="TextBox 39">
            <a:extLst>
              <a:ext uri="{FF2B5EF4-FFF2-40B4-BE49-F238E27FC236}">
                <a16:creationId xmlns:a16="http://schemas.microsoft.com/office/drawing/2014/main" id="{F26D4DBF-B4EB-4C6B-B37E-988B1B9887EB}"/>
              </a:ext>
            </a:extLst>
          </p:cNvPr>
          <p:cNvSpPr txBox="1"/>
          <p:nvPr/>
        </p:nvSpPr>
        <p:spPr>
          <a:xfrm>
            <a:off x="9320392" y="2912677"/>
            <a:ext cx="14621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Instance pool </a:t>
            </a:r>
          </a:p>
        </p:txBody>
      </p:sp>
      <p:sp>
        <p:nvSpPr>
          <p:cNvPr id="30" name="Rectangle 29">
            <a:extLst>
              <a:ext uri="{FF2B5EF4-FFF2-40B4-BE49-F238E27FC236}">
                <a16:creationId xmlns:a16="http://schemas.microsoft.com/office/drawing/2014/main" id="{3E2C4538-61EA-4E48-99DC-F45ABCDC0531}"/>
              </a:ext>
            </a:extLst>
          </p:cNvPr>
          <p:cNvSpPr/>
          <p:nvPr/>
        </p:nvSpPr>
        <p:spPr>
          <a:xfrm>
            <a:off x="237367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31" name="Rectangle 30">
            <a:extLst>
              <a:ext uri="{FF2B5EF4-FFF2-40B4-BE49-F238E27FC236}">
                <a16:creationId xmlns:a16="http://schemas.microsoft.com/office/drawing/2014/main" id="{1253FDD3-F70B-4BBB-B08B-1863651A86A6}"/>
              </a:ext>
            </a:extLst>
          </p:cNvPr>
          <p:cNvSpPr/>
          <p:nvPr/>
        </p:nvSpPr>
        <p:spPr>
          <a:xfrm>
            <a:off x="3105894"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32" name="Rectangle 31">
            <a:extLst>
              <a:ext uri="{FF2B5EF4-FFF2-40B4-BE49-F238E27FC236}">
                <a16:creationId xmlns:a16="http://schemas.microsoft.com/office/drawing/2014/main" id="{DFDD5226-90F6-45B3-980E-739029C5BA1E}"/>
              </a:ext>
            </a:extLst>
          </p:cNvPr>
          <p:cNvSpPr/>
          <p:nvPr/>
        </p:nvSpPr>
        <p:spPr>
          <a:xfrm>
            <a:off x="384378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Hyperscale</a:t>
            </a:r>
          </a:p>
        </p:txBody>
      </p:sp>
      <p:sp>
        <p:nvSpPr>
          <p:cNvPr id="33" name="Rectangle 32">
            <a:extLst>
              <a:ext uri="{FF2B5EF4-FFF2-40B4-BE49-F238E27FC236}">
                <a16:creationId xmlns:a16="http://schemas.microsoft.com/office/drawing/2014/main" id="{40BA40C4-73B8-4A12-9063-0463BEAB2AFA}"/>
              </a:ext>
            </a:extLst>
          </p:cNvPr>
          <p:cNvSpPr/>
          <p:nvPr/>
        </p:nvSpPr>
        <p:spPr>
          <a:xfrm>
            <a:off x="7633434"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34" name="Rectangle 33">
            <a:extLst>
              <a:ext uri="{FF2B5EF4-FFF2-40B4-BE49-F238E27FC236}">
                <a16:creationId xmlns:a16="http://schemas.microsoft.com/office/drawing/2014/main" id="{BF2D69A3-913A-4BBF-8718-87BC9E26D741}"/>
              </a:ext>
            </a:extLst>
          </p:cNvPr>
          <p:cNvSpPr/>
          <p:nvPr/>
        </p:nvSpPr>
        <p:spPr>
          <a:xfrm>
            <a:off x="8361750"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58" name="Rectangle 57">
            <a:extLst>
              <a:ext uri="{FF2B5EF4-FFF2-40B4-BE49-F238E27FC236}">
                <a16:creationId xmlns:a16="http://schemas.microsoft.com/office/drawing/2014/main" id="{63EB0FD6-1772-43F7-8CA5-AF3AF14842F2}"/>
              </a:ext>
            </a:extLst>
          </p:cNvPr>
          <p:cNvSpPr/>
          <p:nvPr/>
        </p:nvSpPr>
        <p:spPr>
          <a:xfrm>
            <a:off x="5935939"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59" name="Rectangle 58">
            <a:extLst>
              <a:ext uri="{FF2B5EF4-FFF2-40B4-BE49-F238E27FC236}">
                <a16:creationId xmlns:a16="http://schemas.microsoft.com/office/drawing/2014/main" id="{0187F086-F14F-4C72-9B0B-43AF0222A56C}"/>
              </a:ext>
            </a:extLst>
          </p:cNvPr>
          <p:cNvSpPr/>
          <p:nvPr/>
        </p:nvSpPr>
        <p:spPr>
          <a:xfrm>
            <a:off x="6669409"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47" name="Rectangle 46">
            <a:extLst>
              <a:ext uri="{FF2B5EF4-FFF2-40B4-BE49-F238E27FC236}">
                <a16:creationId xmlns:a16="http://schemas.microsoft.com/office/drawing/2014/main" id="{E9168D97-0F43-409F-966E-5D65D579C1C0}"/>
              </a:ext>
            </a:extLst>
          </p:cNvPr>
          <p:cNvSpPr/>
          <p:nvPr/>
        </p:nvSpPr>
        <p:spPr>
          <a:xfrm>
            <a:off x="932039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49" name="Rectangle 48">
            <a:extLst>
              <a:ext uri="{FF2B5EF4-FFF2-40B4-BE49-F238E27FC236}">
                <a16:creationId xmlns:a16="http://schemas.microsoft.com/office/drawing/2014/main" id="{33035199-A221-4B4E-85AB-E23003506A82}"/>
              </a:ext>
            </a:extLst>
          </p:cNvPr>
          <p:cNvSpPr/>
          <p:nvPr/>
        </p:nvSpPr>
        <p:spPr>
          <a:xfrm>
            <a:off x="1005105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50" name="TextBox 49">
            <a:extLst>
              <a:ext uri="{FF2B5EF4-FFF2-40B4-BE49-F238E27FC236}">
                <a16:creationId xmlns:a16="http://schemas.microsoft.com/office/drawing/2014/main" id="{17EDE80E-D67C-4F4F-85C0-4411C7FC09E8}"/>
              </a:ext>
            </a:extLst>
          </p:cNvPr>
          <p:cNvSpPr txBox="1"/>
          <p:nvPr/>
        </p:nvSpPr>
        <p:spPr>
          <a:xfrm>
            <a:off x="9320392" y="1381414"/>
            <a:ext cx="1462181"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Migrate smaller instances to the cloud at scale</a:t>
            </a:r>
          </a:p>
        </p:txBody>
      </p:sp>
      <p:sp>
        <p:nvSpPr>
          <p:cNvPr id="53" name="TextBox 52">
            <a:extLst>
              <a:ext uri="{FF2B5EF4-FFF2-40B4-BE49-F238E27FC236}">
                <a16:creationId xmlns:a16="http://schemas.microsoft.com/office/drawing/2014/main" id="{80A70550-7686-4470-8F00-0FF8522C10C6}"/>
              </a:ext>
            </a:extLst>
          </p:cNvPr>
          <p:cNvSpPr txBox="1"/>
          <p:nvPr/>
        </p:nvSpPr>
        <p:spPr>
          <a:xfrm>
            <a:off x="932039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54" name="TextBox 53">
            <a:extLst>
              <a:ext uri="{FF2B5EF4-FFF2-40B4-BE49-F238E27FC236}">
                <a16:creationId xmlns:a16="http://schemas.microsoft.com/office/drawing/2014/main" id="{5D2C943D-E7D1-4FDF-840A-F88424B265BA}"/>
              </a:ext>
            </a:extLst>
          </p:cNvPr>
          <p:cNvSpPr txBox="1"/>
          <p:nvPr/>
        </p:nvSpPr>
        <p:spPr>
          <a:xfrm>
            <a:off x="1005105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55" name="TextBox 54">
            <a:extLst>
              <a:ext uri="{FF2B5EF4-FFF2-40B4-BE49-F238E27FC236}">
                <a16:creationId xmlns:a16="http://schemas.microsoft.com/office/drawing/2014/main" id="{DA4620F1-B0DC-4D72-80C5-307AF0DCEE4F}"/>
              </a:ext>
            </a:extLst>
          </p:cNvPr>
          <p:cNvSpPr txBox="1"/>
          <p:nvPr/>
        </p:nvSpPr>
        <p:spPr>
          <a:xfrm>
            <a:off x="69615" y="1441343"/>
            <a:ext cx="8425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User needs</a:t>
            </a:r>
          </a:p>
        </p:txBody>
      </p:sp>
      <p:sp>
        <p:nvSpPr>
          <p:cNvPr id="2" name="Title 1">
            <a:extLst>
              <a:ext uri="{FF2B5EF4-FFF2-40B4-BE49-F238E27FC236}">
                <a16:creationId xmlns:a16="http://schemas.microsoft.com/office/drawing/2014/main" id="{E0FBD70E-9C03-4136-9470-D23ACBD33AD3}"/>
              </a:ext>
            </a:extLst>
          </p:cNvPr>
          <p:cNvSpPr>
            <a:spLocks noGrp="1"/>
          </p:cNvSpPr>
          <p:nvPr>
            <p:ph type="title"/>
          </p:nvPr>
        </p:nvSpPr>
        <p:spPr>
          <a:xfrm>
            <a:off x="588263" y="457200"/>
            <a:ext cx="11018520" cy="553998"/>
          </a:xfrm>
        </p:spPr>
        <p:txBody>
          <a:bodyPr/>
          <a:lstStyle/>
          <a:p>
            <a:r>
              <a:rPr lang="en-US"/>
              <a:t>How to pick Azure SQL models and service tiers </a:t>
            </a:r>
          </a:p>
        </p:txBody>
      </p:sp>
      <p:sp>
        <p:nvSpPr>
          <p:cNvPr id="106" name="TextBox 105">
            <a:extLst>
              <a:ext uri="{FF2B5EF4-FFF2-40B4-BE49-F238E27FC236}">
                <a16:creationId xmlns:a16="http://schemas.microsoft.com/office/drawing/2014/main" id="{1CF2C15B-E39E-4D05-83AF-48FE00F79A85}"/>
              </a:ext>
            </a:extLst>
          </p:cNvPr>
          <p:cNvSpPr txBox="1"/>
          <p:nvPr/>
        </p:nvSpPr>
        <p:spPr>
          <a:xfrm>
            <a:off x="1279407" y="4237709"/>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100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Read-scale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107" name="Rectangle 106">
            <a:extLst>
              <a:ext uri="{FF2B5EF4-FFF2-40B4-BE49-F238E27FC236}">
                <a16:creationId xmlns:a16="http://schemas.microsoft.com/office/drawing/2014/main" id="{BF6BC6EF-1CA1-4D0F-BA9E-E2F2F2B3637B}"/>
              </a:ext>
            </a:extLst>
          </p:cNvPr>
          <p:cNvSpPr/>
          <p:nvPr/>
        </p:nvSpPr>
        <p:spPr>
          <a:xfrm>
            <a:off x="1279407"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Hyperscale</a:t>
            </a:r>
          </a:p>
        </p:txBody>
      </p:sp>
      <p:sp>
        <p:nvSpPr>
          <p:cNvPr id="108" name="TextBox 107">
            <a:extLst>
              <a:ext uri="{FF2B5EF4-FFF2-40B4-BE49-F238E27FC236}">
                <a16:creationId xmlns:a16="http://schemas.microsoft.com/office/drawing/2014/main" id="{358D9928-FFD1-4980-AA4E-EFC85CEC03E5}"/>
              </a:ext>
            </a:extLst>
          </p:cNvPr>
          <p:cNvSpPr txBox="1"/>
          <p:nvPr/>
        </p:nvSpPr>
        <p:spPr>
          <a:xfrm>
            <a:off x="1095041" y="1387819"/>
            <a:ext cx="1134781" cy="90024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Rehosting and/or can tolerate 80 vCore and 100TBs</a:t>
            </a:r>
          </a:p>
        </p:txBody>
      </p:sp>
      <p:sp>
        <p:nvSpPr>
          <p:cNvPr id="109" name="TextBox 108">
            <a:extLst>
              <a:ext uri="{FF2B5EF4-FFF2-40B4-BE49-F238E27FC236}">
                <a16:creationId xmlns:a16="http://schemas.microsoft.com/office/drawing/2014/main" id="{13C6E6A3-8C6C-4B18-B4BB-11B703D5F6CD}"/>
              </a:ext>
            </a:extLst>
          </p:cNvPr>
          <p:cNvSpPr txBox="1"/>
          <p:nvPr/>
        </p:nvSpPr>
        <p:spPr>
          <a:xfrm>
            <a:off x="10959063" y="1381053"/>
            <a:ext cx="1143001" cy="7386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Maintain control over O/S, patching, scaling, HADR</a:t>
            </a:r>
          </a:p>
        </p:txBody>
      </p:sp>
      <p:sp>
        <p:nvSpPr>
          <p:cNvPr id="110" name="Rectangle 109">
            <a:extLst>
              <a:ext uri="{FF2B5EF4-FFF2-40B4-BE49-F238E27FC236}">
                <a16:creationId xmlns:a16="http://schemas.microsoft.com/office/drawing/2014/main" id="{5DE7C3F8-D862-4A31-8617-67288B6A836D}"/>
              </a:ext>
            </a:extLst>
          </p:cNvPr>
          <p:cNvSpPr/>
          <p:nvPr/>
        </p:nvSpPr>
        <p:spPr>
          <a:xfrm>
            <a:off x="11196751"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SQL Server on Azure VMs</a:t>
            </a:r>
          </a:p>
        </p:txBody>
      </p:sp>
      <p:sp>
        <p:nvSpPr>
          <p:cNvPr id="111" name="TextBox 110">
            <a:extLst>
              <a:ext uri="{FF2B5EF4-FFF2-40B4-BE49-F238E27FC236}">
                <a16:creationId xmlns:a16="http://schemas.microsoft.com/office/drawing/2014/main" id="{D40A6D4D-FF2E-4090-BD6E-840E87952D76}"/>
              </a:ext>
            </a:extLst>
          </p:cNvPr>
          <p:cNvSpPr txBox="1"/>
          <p:nvPr/>
        </p:nvSpPr>
        <p:spPr>
          <a:xfrm>
            <a:off x="11196751" y="4237709"/>
            <a:ext cx="731520" cy="584775"/>
          </a:xfrm>
          <a:prstGeom prst="rect">
            <a:avLst/>
          </a:prstGeom>
          <a:noFill/>
          <a:ln w="12700">
            <a:solidFill>
              <a:schemeClr val="accent1"/>
            </a:solidFill>
            <a:miter lim="800000"/>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64 disks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80K IO, 800 </a:t>
            </a:r>
            <a:r>
              <a:rPr kumimoji="0" lang="en-US" sz="8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MBps</a:t>
            </a:r>
            <a:endPar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Rectangle: Rounded Corners 2">
            <a:extLst>
              <a:ext uri="{FF2B5EF4-FFF2-40B4-BE49-F238E27FC236}">
                <a16:creationId xmlns:a16="http://schemas.microsoft.com/office/drawing/2014/main" id="{E45DC176-5229-442B-9727-816DA63CC380}"/>
              </a:ext>
            </a:extLst>
          </p:cNvPr>
          <p:cNvSpPr/>
          <p:nvPr/>
        </p:nvSpPr>
        <p:spPr bwMode="auto">
          <a:xfrm>
            <a:off x="1065897" y="1304818"/>
            <a:ext cx="1140411" cy="445898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HTAP / Data Marts</a:t>
            </a:r>
          </a:p>
        </p:txBody>
      </p:sp>
      <p:sp>
        <p:nvSpPr>
          <p:cNvPr id="112" name="Rectangle: Rounded Corners 111">
            <a:extLst>
              <a:ext uri="{FF2B5EF4-FFF2-40B4-BE49-F238E27FC236}">
                <a16:creationId xmlns:a16="http://schemas.microsoft.com/office/drawing/2014/main" id="{342FA2A1-FB0D-4A9B-9A52-6FF42E6F5693}"/>
              </a:ext>
            </a:extLst>
          </p:cNvPr>
          <p:cNvSpPr/>
          <p:nvPr/>
        </p:nvSpPr>
        <p:spPr bwMode="auto">
          <a:xfrm>
            <a:off x="2258966" y="1304818"/>
            <a:ext cx="8653069" cy="4458984"/>
          </a:xfrm>
          <a:prstGeom prst="roundRect">
            <a:avLst>
              <a:gd name="adj" fmla="val 4455"/>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Segoe UI" pitchFamily="34" charset="0"/>
              </a:rPr>
              <a:t>OLTP</a:t>
            </a:r>
          </a:p>
        </p:txBody>
      </p:sp>
      <p:sp>
        <p:nvSpPr>
          <p:cNvPr id="113" name="Rectangle: Rounded Corners 112">
            <a:extLst>
              <a:ext uri="{FF2B5EF4-FFF2-40B4-BE49-F238E27FC236}">
                <a16:creationId xmlns:a16="http://schemas.microsoft.com/office/drawing/2014/main" id="{BE5B74D5-7614-475B-B26F-F382FDF5A45A}"/>
              </a:ext>
            </a:extLst>
          </p:cNvPr>
          <p:cNvSpPr/>
          <p:nvPr/>
        </p:nvSpPr>
        <p:spPr bwMode="auto">
          <a:xfrm>
            <a:off x="10959065" y="1304818"/>
            <a:ext cx="1143000" cy="445898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Segoe UI" pitchFamily="34" charset="0"/>
              </a:rPr>
              <a:t>Rehosting</a:t>
            </a:r>
          </a:p>
        </p:txBody>
      </p:sp>
      <p:cxnSp>
        <p:nvCxnSpPr>
          <p:cNvPr id="9" name="Connector: Elbow 8">
            <a:extLst>
              <a:ext uri="{FF2B5EF4-FFF2-40B4-BE49-F238E27FC236}">
                <a16:creationId xmlns:a16="http://schemas.microsoft.com/office/drawing/2014/main" id="{0574D140-8422-491A-B262-D0AA4B0A2987}"/>
              </a:ext>
            </a:extLst>
          </p:cNvPr>
          <p:cNvCxnSpPr>
            <a:cxnSpLocks/>
            <a:endCxn id="30" idx="0"/>
          </p:cNvCxnSpPr>
          <p:nvPr/>
        </p:nvCxnSpPr>
        <p:spPr>
          <a:xfrm rot="10800000" flipV="1">
            <a:off x="2739434" y="3428999"/>
            <a:ext cx="732221" cy="39321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BFF7187-0C69-4131-A1E1-3740F80BA232}"/>
              </a:ext>
            </a:extLst>
          </p:cNvPr>
          <p:cNvCxnSpPr>
            <a:cxnSpLocks/>
            <a:endCxn id="32" idx="0"/>
          </p:cNvCxnSpPr>
          <p:nvPr/>
        </p:nvCxnSpPr>
        <p:spPr>
          <a:xfrm>
            <a:off x="3471654" y="3429000"/>
            <a:ext cx="737889" cy="39321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0C00FCF-292A-477E-8AA8-9EDE520222AE}"/>
              </a:ext>
            </a:extLst>
          </p:cNvPr>
          <p:cNvCxnSpPr>
            <a:stCxn id="12" idx="2"/>
            <a:endCxn id="58" idx="0"/>
          </p:cNvCxnSpPr>
          <p:nvPr/>
        </p:nvCxnSpPr>
        <p:spPr>
          <a:xfrm rot="5400000">
            <a:off x="6143977" y="3297754"/>
            <a:ext cx="682180" cy="36673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5B56D19-4696-40D1-896F-84E85BBC2E3C}"/>
              </a:ext>
            </a:extLst>
          </p:cNvPr>
          <p:cNvCxnSpPr>
            <a:stCxn id="12" idx="2"/>
            <a:endCxn id="59" idx="0"/>
          </p:cNvCxnSpPr>
          <p:nvPr/>
        </p:nvCxnSpPr>
        <p:spPr>
          <a:xfrm rot="16200000" flipH="1">
            <a:off x="6510711" y="3297753"/>
            <a:ext cx="682180" cy="36673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26C7955-B10A-43B5-85A5-E38BAF2134E4}"/>
              </a:ext>
            </a:extLst>
          </p:cNvPr>
          <p:cNvCxnSpPr>
            <a:stCxn id="15" idx="2"/>
            <a:endCxn id="33" idx="0"/>
          </p:cNvCxnSpPr>
          <p:nvPr/>
        </p:nvCxnSpPr>
        <p:spPr>
          <a:xfrm rot="5400000">
            <a:off x="7853072" y="3313104"/>
            <a:ext cx="655230" cy="36298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197291B-8837-41C8-9F06-AAC8DD17CFDA}"/>
              </a:ext>
            </a:extLst>
          </p:cNvPr>
          <p:cNvCxnSpPr>
            <a:stCxn id="15" idx="2"/>
            <a:endCxn id="34" idx="0"/>
          </p:cNvCxnSpPr>
          <p:nvPr/>
        </p:nvCxnSpPr>
        <p:spPr>
          <a:xfrm rot="16200000" flipH="1">
            <a:off x="8217229" y="3311930"/>
            <a:ext cx="655230" cy="365331"/>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965CB85-0555-4172-B135-F3CB6D2D257E}"/>
              </a:ext>
            </a:extLst>
          </p:cNvPr>
          <p:cNvCxnSpPr>
            <a:stCxn id="40" idx="2"/>
            <a:endCxn id="47" idx="0"/>
          </p:cNvCxnSpPr>
          <p:nvPr/>
        </p:nvCxnSpPr>
        <p:spPr>
          <a:xfrm rot="5400000">
            <a:off x="9552551" y="3323278"/>
            <a:ext cx="632535" cy="36533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68E834D-552B-45A2-82FD-DAB02803E29A}"/>
              </a:ext>
            </a:extLst>
          </p:cNvPr>
          <p:cNvCxnSpPr>
            <a:stCxn id="40" idx="2"/>
            <a:endCxn id="49" idx="0"/>
          </p:cNvCxnSpPr>
          <p:nvPr/>
        </p:nvCxnSpPr>
        <p:spPr>
          <a:xfrm rot="16200000" flipH="1">
            <a:off x="9917881" y="3323278"/>
            <a:ext cx="632535" cy="36533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8B54FF8-F060-4ED6-9384-5A00D5667671}"/>
              </a:ext>
            </a:extLst>
          </p:cNvPr>
          <p:cNvSpPr txBox="1"/>
          <p:nvPr/>
        </p:nvSpPr>
        <p:spPr>
          <a:xfrm>
            <a:off x="10973198" y="2919602"/>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SQL Server on Azure VM</a:t>
            </a:r>
          </a:p>
        </p:txBody>
      </p:sp>
      <p:cxnSp>
        <p:nvCxnSpPr>
          <p:cNvPr id="39" name="Connector: Elbow 38">
            <a:extLst>
              <a:ext uri="{FF2B5EF4-FFF2-40B4-BE49-F238E27FC236}">
                <a16:creationId xmlns:a16="http://schemas.microsoft.com/office/drawing/2014/main" id="{3A840874-8CDF-4D23-9302-19268CE53154}"/>
              </a:ext>
            </a:extLst>
          </p:cNvPr>
          <p:cNvCxnSpPr>
            <a:cxnSpLocks/>
            <a:stCxn id="11" idx="2"/>
            <a:endCxn id="107" idx="0"/>
          </p:cNvCxnSpPr>
          <p:nvPr/>
        </p:nvCxnSpPr>
        <p:spPr>
          <a:xfrm rot="5400000">
            <a:off x="2231580" y="2577433"/>
            <a:ext cx="656497" cy="1829321"/>
          </a:xfrm>
          <a:prstGeom prst="bentConnector3">
            <a:avLst>
              <a:gd name="adj1" fmla="val 41295"/>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F5F2B32-6B90-4CE8-8F81-EA045C80FDEE}"/>
              </a:ext>
            </a:extLst>
          </p:cNvPr>
          <p:cNvCxnSpPr>
            <a:cxnSpLocks/>
            <a:stCxn id="114" idx="2"/>
            <a:endCxn id="110" idx="0"/>
          </p:cNvCxnSpPr>
          <p:nvPr/>
        </p:nvCxnSpPr>
        <p:spPr>
          <a:xfrm>
            <a:off x="11544698" y="3381267"/>
            <a:ext cx="17813" cy="43907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CBB3A7B-8030-4A3F-813E-B286567411DF}"/>
              </a:ext>
            </a:extLst>
          </p:cNvPr>
          <p:cNvSpPr txBox="1"/>
          <p:nvPr/>
        </p:nvSpPr>
        <p:spPr>
          <a:xfrm>
            <a:off x="4866569" y="4237709"/>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117" name="Rectangle 116">
            <a:extLst>
              <a:ext uri="{FF2B5EF4-FFF2-40B4-BE49-F238E27FC236}">
                <a16:creationId xmlns:a16="http://schemas.microsoft.com/office/drawing/2014/main" id="{98DC121D-C279-4670-819A-56E133763D48}"/>
              </a:ext>
            </a:extLst>
          </p:cNvPr>
          <p:cNvSpPr/>
          <p:nvPr/>
        </p:nvSpPr>
        <p:spPr>
          <a:xfrm>
            <a:off x="4866569"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118" name="TextBox 117">
            <a:extLst>
              <a:ext uri="{FF2B5EF4-FFF2-40B4-BE49-F238E27FC236}">
                <a16:creationId xmlns:a16="http://schemas.microsoft.com/office/drawing/2014/main" id="{4061855D-5510-4307-A5D0-55DEAF340A89}"/>
              </a:ext>
            </a:extLst>
          </p:cNvPr>
          <p:cNvSpPr txBox="1"/>
          <p:nvPr/>
        </p:nvSpPr>
        <p:spPr>
          <a:xfrm>
            <a:off x="4135415" y="2885909"/>
            <a:ext cx="22016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database </a:t>
            </a:r>
          </a:p>
        </p:txBody>
      </p:sp>
      <p:sp>
        <p:nvSpPr>
          <p:cNvPr id="119" name="TextBox 118">
            <a:extLst>
              <a:ext uri="{FF2B5EF4-FFF2-40B4-BE49-F238E27FC236}">
                <a16:creationId xmlns:a16="http://schemas.microsoft.com/office/drawing/2014/main" id="{F161D3F8-0F14-47AD-90EA-19E1630F0B08}"/>
              </a:ext>
            </a:extLst>
          </p:cNvPr>
          <p:cNvSpPr txBox="1"/>
          <p:nvPr/>
        </p:nvSpPr>
        <p:spPr>
          <a:xfrm>
            <a:off x="4564626" y="1381414"/>
            <a:ext cx="1380470" cy="7386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Optimize price-perf for intermittent and unpredictable workloads</a:t>
            </a:r>
          </a:p>
        </p:txBody>
      </p:sp>
      <p:cxnSp>
        <p:nvCxnSpPr>
          <p:cNvPr id="56" name="Connector: Elbow 55">
            <a:extLst>
              <a:ext uri="{FF2B5EF4-FFF2-40B4-BE49-F238E27FC236}">
                <a16:creationId xmlns:a16="http://schemas.microsoft.com/office/drawing/2014/main" id="{2BAA4590-601C-41BA-ABD7-AD405721F6EC}"/>
              </a:ext>
            </a:extLst>
          </p:cNvPr>
          <p:cNvCxnSpPr>
            <a:cxnSpLocks/>
            <a:endCxn id="117" idx="0"/>
          </p:cNvCxnSpPr>
          <p:nvPr/>
        </p:nvCxnSpPr>
        <p:spPr>
          <a:xfrm rot="5400000">
            <a:off x="5061866" y="3645977"/>
            <a:ext cx="348729" cy="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0CCA8D3-0E71-41CC-BA22-D336316D5E92}"/>
              </a:ext>
            </a:extLst>
          </p:cNvPr>
          <p:cNvCxnSpPr>
            <a:cxnSpLocks/>
            <a:stCxn id="11" idx="2"/>
            <a:endCxn id="31" idx="0"/>
          </p:cNvCxnSpPr>
          <p:nvPr/>
        </p:nvCxnSpPr>
        <p:spPr>
          <a:xfrm rot="5400000">
            <a:off x="3143888" y="3491611"/>
            <a:ext cx="658366" cy="2834"/>
          </a:xfrm>
          <a:prstGeom prst="bentConnector3">
            <a:avLst>
              <a:gd name="adj1" fmla="val 5000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5" name="Graphic 104">
            <a:extLst>
              <a:ext uri="{FF2B5EF4-FFF2-40B4-BE49-F238E27FC236}">
                <a16:creationId xmlns:a16="http://schemas.microsoft.com/office/drawing/2014/main" id="{8DA9380B-A902-4F12-86D6-DDFE60E3AB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2392" y="2233658"/>
            <a:ext cx="656341" cy="656341"/>
          </a:xfrm>
          <a:prstGeom prst="rect">
            <a:avLst/>
          </a:prstGeom>
        </p:spPr>
      </p:pic>
      <p:pic>
        <p:nvPicPr>
          <p:cNvPr id="121" name="Graphic 120">
            <a:extLst>
              <a:ext uri="{FF2B5EF4-FFF2-40B4-BE49-F238E27FC236}">
                <a16:creationId xmlns:a16="http://schemas.microsoft.com/office/drawing/2014/main" id="{B7BE334C-79FC-42B1-81E6-78F5889FF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1869" y="2206713"/>
            <a:ext cx="658368" cy="658368"/>
          </a:xfrm>
          <a:prstGeom prst="rect">
            <a:avLst/>
          </a:prstGeom>
        </p:spPr>
      </p:pic>
      <p:pic>
        <p:nvPicPr>
          <p:cNvPr id="122" name="Graphic 121">
            <a:extLst>
              <a:ext uri="{FF2B5EF4-FFF2-40B4-BE49-F238E27FC236}">
                <a16:creationId xmlns:a16="http://schemas.microsoft.com/office/drawing/2014/main" id="{243E65E5-6A19-462B-89BC-81A9E67346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6690" y="2204664"/>
            <a:ext cx="658368" cy="658368"/>
          </a:xfrm>
          <a:prstGeom prst="rect">
            <a:avLst/>
          </a:prstGeom>
        </p:spPr>
      </p:pic>
      <p:pic>
        <p:nvPicPr>
          <p:cNvPr id="123" name="Graphic 122">
            <a:extLst>
              <a:ext uri="{FF2B5EF4-FFF2-40B4-BE49-F238E27FC236}">
                <a16:creationId xmlns:a16="http://schemas.microsoft.com/office/drawing/2014/main" id="{F52D0F00-2FE2-4445-8ECD-132CCF99F3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44525" y="2171324"/>
            <a:ext cx="658368" cy="658368"/>
          </a:xfrm>
          <a:prstGeom prst="rect">
            <a:avLst/>
          </a:prstGeom>
        </p:spPr>
      </p:pic>
      <p:grpSp>
        <p:nvGrpSpPr>
          <p:cNvPr id="124" name="Group 123">
            <a:extLst>
              <a:ext uri="{FF2B5EF4-FFF2-40B4-BE49-F238E27FC236}">
                <a16:creationId xmlns:a16="http://schemas.microsoft.com/office/drawing/2014/main" id="{BFC7059E-1D78-4E3D-90A8-A3B0B6D73125}"/>
              </a:ext>
            </a:extLst>
          </p:cNvPr>
          <p:cNvGrpSpPr/>
          <p:nvPr/>
        </p:nvGrpSpPr>
        <p:grpSpPr>
          <a:xfrm>
            <a:off x="4895054" y="2233658"/>
            <a:ext cx="658368" cy="658368"/>
            <a:chOff x="1429135" y="3330970"/>
            <a:chExt cx="658368" cy="658368"/>
          </a:xfrm>
        </p:grpSpPr>
        <p:grpSp>
          <p:nvGrpSpPr>
            <p:cNvPr id="125" name="Group 124">
              <a:extLst>
                <a:ext uri="{FF2B5EF4-FFF2-40B4-BE49-F238E27FC236}">
                  <a16:creationId xmlns:a16="http://schemas.microsoft.com/office/drawing/2014/main" id="{18013A5B-0839-4BDE-90B1-5630C4BEC221}"/>
                </a:ext>
              </a:extLst>
            </p:cNvPr>
            <p:cNvGrpSpPr/>
            <p:nvPr/>
          </p:nvGrpSpPr>
          <p:grpSpPr>
            <a:xfrm>
              <a:off x="1429135" y="3330970"/>
              <a:ext cx="658368" cy="658368"/>
              <a:chOff x="1429421" y="3330970"/>
              <a:chExt cx="658368" cy="658368"/>
            </a:xfrm>
          </p:grpSpPr>
          <p:pic>
            <p:nvPicPr>
              <p:cNvPr id="127" name="Graphic 126">
                <a:extLst>
                  <a:ext uri="{FF2B5EF4-FFF2-40B4-BE49-F238E27FC236}">
                    <a16:creationId xmlns:a16="http://schemas.microsoft.com/office/drawing/2014/main" id="{802E3133-8574-4276-9EFC-A7B6061B39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29421" y="3330970"/>
                <a:ext cx="658368" cy="658368"/>
              </a:xfrm>
              <a:prstGeom prst="rect">
                <a:avLst/>
              </a:prstGeom>
            </p:spPr>
          </p:pic>
          <p:pic>
            <p:nvPicPr>
              <p:cNvPr id="128" name="Graphic 127">
                <a:extLst>
                  <a:ext uri="{FF2B5EF4-FFF2-40B4-BE49-F238E27FC236}">
                    <a16:creationId xmlns:a16="http://schemas.microsoft.com/office/drawing/2014/main" id="{DAA3FE91-58CA-4E3A-874C-5A6CF846139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25080"/>
                <a:ext cx="658368" cy="76200"/>
              </a:xfrm>
              <a:prstGeom prst="rect">
                <a:avLst/>
              </a:prstGeom>
            </p:spPr>
          </p:pic>
          <p:pic>
            <p:nvPicPr>
              <p:cNvPr id="129" name="Graphic 128">
                <a:extLst>
                  <a:ext uri="{FF2B5EF4-FFF2-40B4-BE49-F238E27FC236}">
                    <a16:creationId xmlns:a16="http://schemas.microsoft.com/office/drawing/2014/main" id="{A795FA55-94EF-47DB-8755-962BE8D8EE9A}"/>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98083"/>
                <a:ext cx="658368" cy="76200"/>
              </a:xfrm>
              <a:prstGeom prst="rect">
                <a:avLst/>
              </a:prstGeom>
            </p:spPr>
          </p:pic>
          <p:pic>
            <p:nvPicPr>
              <p:cNvPr id="130" name="Graphic 129">
                <a:extLst>
                  <a:ext uri="{FF2B5EF4-FFF2-40B4-BE49-F238E27FC236}">
                    <a16:creationId xmlns:a16="http://schemas.microsoft.com/office/drawing/2014/main" id="{0C35E47E-F5E5-46C5-9900-E357E3B8C232}"/>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767510"/>
                <a:ext cx="658368" cy="76200"/>
              </a:xfrm>
              <a:prstGeom prst="rect">
                <a:avLst/>
              </a:prstGeom>
            </p:spPr>
          </p:pic>
        </p:grpSp>
        <p:pic>
          <p:nvPicPr>
            <p:cNvPr id="126" name="Graphic 125">
              <a:extLst>
                <a:ext uri="{FF2B5EF4-FFF2-40B4-BE49-F238E27FC236}">
                  <a16:creationId xmlns:a16="http://schemas.microsoft.com/office/drawing/2014/main" id="{237BB741-AF2B-405B-BC13-8255C488A369}"/>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135" y="3580772"/>
              <a:ext cx="658368" cy="76200"/>
            </a:xfrm>
            <a:prstGeom prst="rect">
              <a:avLst/>
            </a:prstGeom>
          </p:spPr>
        </p:pic>
      </p:grpSp>
      <p:grpSp>
        <p:nvGrpSpPr>
          <p:cNvPr id="131" name="Group 130">
            <a:extLst>
              <a:ext uri="{FF2B5EF4-FFF2-40B4-BE49-F238E27FC236}">
                <a16:creationId xmlns:a16="http://schemas.microsoft.com/office/drawing/2014/main" id="{7B6445CF-837C-4914-9C69-BAF9E418117F}"/>
              </a:ext>
            </a:extLst>
          </p:cNvPr>
          <p:cNvGrpSpPr/>
          <p:nvPr/>
        </p:nvGrpSpPr>
        <p:grpSpPr>
          <a:xfrm>
            <a:off x="3152070" y="2226609"/>
            <a:ext cx="658368" cy="658368"/>
            <a:chOff x="1429135" y="3330970"/>
            <a:chExt cx="658368" cy="658368"/>
          </a:xfrm>
        </p:grpSpPr>
        <p:grpSp>
          <p:nvGrpSpPr>
            <p:cNvPr id="132" name="Group 131">
              <a:extLst>
                <a:ext uri="{FF2B5EF4-FFF2-40B4-BE49-F238E27FC236}">
                  <a16:creationId xmlns:a16="http://schemas.microsoft.com/office/drawing/2014/main" id="{26D4C319-0D6F-42D2-8463-EB6DAF4932AA}"/>
                </a:ext>
              </a:extLst>
            </p:cNvPr>
            <p:cNvGrpSpPr/>
            <p:nvPr/>
          </p:nvGrpSpPr>
          <p:grpSpPr>
            <a:xfrm>
              <a:off x="1429135" y="3330970"/>
              <a:ext cx="658368" cy="658368"/>
              <a:chOff x="1429421" y="3330970"/>
              <a:chExt cx="658368" cy="658368"/>
            </a:xfrm>
          </p:grpSpPr>
          <p:pic>
            <p:nvPicPr>
              <p:cNvPr id="134" name="Graphic 133">
                <a:extLst>
                  <a:ext uri="{FF2B5EF4-FFF2-40B4-BE49-F238E27FC236}">
                    <a16:creationId xmlns:a16="http://schemas.microsoft.com/office/drawing/2014/main" id="{6C91D407-A767-43F5-89AF-195038359A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29421" y="3330970"/>
                <a:ext cx="658368" cy="658368"/>
              </a:xfrm>
              <a:prstGeom prst="rect">
                <a:avLst/>
              </a:prstGeom>
            </p:spPr>
          </p:pic>
          <p:pic>
            <p:nvPicPr>
              <p:cNvPr id="135" name="Graphic 134">
                <a:extLst>
                  <a:ext uri="{FF2B5EF4-FFF2-40B4-BE49-F238E27FC236}">
                    <a16:creationId xmlns:a16="http://schemas.microsoft.com/office/drawing/2014/main" id="{DA18B5B3-784F-41C2-BAE2-DE5B8EE13595}"/>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25080"/>
                <a:ext cx="658368" cy="76200"/>
              </a:xfrm>
              <a:prstGeom prst="rect">
                <a:avLst/>
              </a:prstGeom>
            </p:spPr>
          </p:pic>
          <p:pic>
            <p:nvPicPr>
              <p:cNvPr id="136" name="Graphic 135">
                <a:extLst>
                  <a:ext uri="{FF2B5EF4-FFF2-40B4-BE49-F238E27FC236}">
                    <a16:creationId xmlns:a16="http://schemas.microsoft.com/office/drawing/2014/main" id="{184A65CA-AA3F-4433-B81E-ABE6C48DEDD1}"/>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98083"/>
                <a:ext cx="658368" cy="76200"/>
              </a:xfrm>
              <a:prstGeom prst="rect">
                <a:avLst/>
              </a:prstGeom>
            </p:spPr>
          </p:pic>
          <p:pic>
            <p:nvPicPr>
              <p:cNvPr id="137" name="Graphic 136">
                <a:extLst>
                  <a:ext uri="{FF2B5EF4-FFF2-40B4-BE49-F238E27FC236}">
                    <a16:creationId xmlns:a16="http://schemas.microsoft.com/office/drawing/2014/main" id="{0BD903D3-0262-483C-86BA-59A1041CBC4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767510"/>
                <a:ext cx="658368" cy="76200"/>
              </a:xfrm>
              <a:prstGeom prst="rect">
                <a:avLst/>
              </a:prstGeom>
            </p:spPr>
          </p:pic>
        </p:grpSp>
        <p:pic>
          <p:nvPicPr>
            <p:cNvPr id="133" name="Graphic 132">
              <a:extLst>
                <a:ext uri="{FF2B5EF4-FFF2-40B4-BE49-F238E27FC236}">
                  <a16:creationId xmlns:a16="http://schemas.microsoft.com/office/drawing/2014/main" id="{0A6F5F30-C7E3-4B1F-AAEE-AB00436CB9D3}"/>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135" y="3580772"/>
              <a:ext cx="658368" cy="76200"/>
            </a:xfrm>
            <a:prstGeom prst="rect">
              <a:avLst/>
            </a:prstGeom>
          </p:spPr>
        </p:pic>
      </p:grpSp>
    </p:spTree>
    <p:extLst>
      <p:ext uri="{BB962C8B-B14F-4D97-AF65-F5344CB8AC3E}">
        <p14:creationId xmlns:p14="http://schemas.microsoft.com/office/powerpoint/2010/main" val="33205375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solidFill>
                  <a:schemeClr val="accent1"/>
                </a:solidFill>
              </a:rPr>
              <a:t>Unified experience</a:t>
            </a:r>
          </a:p>
        </p:txBody>
      </p:sp>
      <p:grpSp>
        <p:nvGrpSpPr>
          <p:cNvPr id="13" name="Group 12">
            <a:extLst>
              <a:ext uri="{FF2B5EF4-FFF2-40B4-BE49-F238E27FC236}">
                <a16:creationId xmlns:a16="http://schemas.microsoft.com/office/drawing/2014/main" id="{C3D79FCC-B88C-704D-B150-3A07BEF9A749}"/>
              </a:ext>
            </a:extLst>
          </p:cNvPr>
          <p:cNvGrpSpPr>
            <a:grpSpLocks noChangeAspect="1"/>
          </p:cNvGrpSpPr>
          <p:nvPr/>
        </p:nvGrpSpPr>
        <p:grpSpPr>
          <a:xfrm>
            <a:off x="585216" y="585788"/>
            <a:ext cx="562864" cy="820624"/>
            <a:chOff x="728663" y="5668963"/>
            <a:chExt cx="339725" cy="495300"/>
          </a:xfrm>
        </p:grpSpPr>
        <p:sp>
          <p:nvSpPr>
            <p:cNvPr id="14" name="Rectangle 174">
              <a:extLst>
                <a:ext uri="{FF2B5EF4-FFF2-40B4-BE49-F238E27FC236}">
                  <a16:creationId xmlns:a16="http://schemas.microsoft.com/office/drawing/2014/main" id="{8D7F2F70-5D19-1F42-8C0E-35FC1B798D16}"/>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75">
              <a:extLst>
                <a:ext uri="{FF2B5EF4-FFF2-40B4-BE49-F238E27FC236}">
                  <a16:creationId xmlns:a16="http://schemas.microsoft.com/office/drawing/2014/main" id="{867EC4BF-6745-5D48-874A-8EA22E9DF9F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6" name="Rectangle 176">
              <a:extLst>
                <a:ext uri="{FF2B5EF4-FFF2-40B4-BE49-F238E27FC236}">
                  <a16:creationId xmlns:a16="http://schemas.microsoft.com/office/drawing/2014/main" id="{0B05499C-F361-FF45-9641-C7EBB19DC99E}"/>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7" name="Rectangle 177">
              <a:extLst>
                <a:ext uri="{FF2B5EF4-FFF2-40B4-BE49-F238E27FC236}">
                  <a16:creationId xmlns:a16="http://schemas.microsoft.com/office/drawing/2014/main" id="{DFCA640B-104A-354C-854B-98354402D16C}"/>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178">
              <a:extLst>
                <a:ext uri="{FF2B5EF4-FFF2-40B4-BE49-F238E27FC236}">
                  <a16:creationId xmlns:a16="http://schemas.microsoft.com/office/drawing/2014/main" id="{5C04FA6D-1EA7-704E-8DFB-B56EE8E06A9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tangle 179">
              <a:extLst>
                <a:ext uri="{FF2B5EF4-FFF2-40B4-BE49-F238E27FC236}">
                  <a16:creationId xmlns:a16="http://schemas.microsoft.com/office/drawing/2014/main" id="{61459AA9-0992-4443-A741-7D87CAED3354}"/>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 name="Freeform 180">
              <a:extLst>
                <a:ext uri="{FF2B5EF4-FFF2-40B4-BE49-F238E27FC236}">
                  <a16:creationId xmlns:a16="http://schemas.microsoft.com/office/drawing/2014/main" id="{685CBA96-0BE4-DA4E-96C7-1A955CC34066}"/>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181">
              <a:extLst>
                <a:ext uri="{FF2B5EF4-FFF2-40B4-BE49-F238E27FC236}">
                  <a16:creationId xmlns:a16="http://schemas.microsoft.com/office/drawing/2014/main" id="{13430053-F795-DC43-B220-8293540B3F0D}"/>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8124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Azure SQL has evolved into </a:t>
            </a:r>
            <a:r>
              <a:rPr kumimoji="0" lang="en-US" sz="2000" b="1" i="0" u="none" strike="noStrike" kern="1200" cap="none" spc="0" normalizeH="0" baseline="0" noProof="0">
                <a:ln>
                  <a:noFill/>
                </a:ln>
                <a:solidFill>
                  <a:prstClr val="black"/>
                </a:solidFill>
                <a:effectLst/>
                <a:uLnTx/>
                <a:uFillTx/>
                <a:latin typeface="Segoe UI"/>
                <a:ea typeface="+mn-ea"/>
                <a:cs typeface="+mn-cs"/>
              </a:rPr>
              <a:t>the world’s database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includes </a:t>
            </a:r>
            <a:r>
              <a:rPr kumimoji="0" lang="en-US" sz="2000" b="0" i="0" u="none" strike="noStrike" kern="1200" cap="none" spc="0" normalizeH="0" baseline="0" noProof="0">
                <a:ln>
                  <a:noFill/>
                </a:ln>
                <a:solidFill>
                  <a:prstClr val="black"/>
                </a:solidFill>
                <a:effectLst/>
                <a:uLnTx/>
                <a:uFillTx/>
                <a:latin typeface="Segoe UI"/>
                <a:ea typeface="+mn-ea"/>
                <a:cs typeface="+mn-cs"/>
              </a:rPr>
              <a:t>Virtual machine, Managed Instance, and Database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SQL Server on Azure Virtual Machines</a:t>
            </a:r>
            <a:r>
              <a:rPr kumimoji="0" lang="en-US" sz="2000" b="0" i="0" u="none" strike="noStrike" kern="1200" cap="none" spc="0" normalizeH="0" baseline="0" noProof="0">
                <a:ln>
                  <a:noFill/>
                </a:ln>
                <a:solidFill>
                  <a:prstClr val="black"/>
                </a:solidFill>
                <a:effectLst/>
                <a:uLnTx/>
                <a:uFillTx/>
                <a:latin typeface="Segoe UI"/>
                <a:ea typeface="+mn-ea"/>
                <a:cs typeface="+mn-cs"/>
              </a:rPr>
              <a:t> is best for 100% lift and shift</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Managed Instances: </a:t>
            </a:r>
            <a:r>
              <a:rPr kumimoji="0" lang="en-US" sz="2000" b="0" i="0" u="none" strike="noStrike" kern="1200" cap="none" spc="0" normalizeH="0" baseline="0" noProof="0">
                <a:ln>
                  <a:noFill/>
                </a:ln>
                <a:solidFill>
                  <a:prstClr val="black"/>
                </a:solidFill>
                <a:effectLst/>
                <a:uLnTx/>
                <a:uFillTx/>
                <a:latin typeface="Segoe UI"/>
                <a:ea typeface="+mn-ea"/>
                <a:cs typeface="+mn-cs"/>
              </a:rPr>
              <a:t>Database engine instance + power of PaaS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Database</a:t>
            </a:r>
            <a:r>
              <a:rPr kumimoji="0" lang="en-US" sz="2000" b="0" i="0" u="none" strike="noStrike" kern="1200" cap="none" spc="0" normalizeH="0" baseline="0" noProof="0">
                <a:ln>
                  <a:noFill/>
                </a:ln>
                <a:solidFill>
                  <a:prstClr val="black"/>
                </a:solidFill>
                <a:effectLst/>
                <a:uLnTx/>
                <a:uFillTx/>
                <a:latin typeface="Segoe UI"/>
                <a:ea typeface="+mn-ea"/>
                <a:cs typeface="+mn-cs"/>
              </a:rPr>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17441" y="1682311"/>
            <a:ext cx="9477904" cy="3200876"/>
          </a:xfrm>
        </p:spPr>
        <p:txBody>
          <a:bodyPr/>
          <a:lstStyle/>
          <a:p>
            <a:pPr marL="0" indent="0">
              <a:buNone/>
            </a:pPr>
            <a:r>
              <a:rPr lang="en-US" sz="1600" dirty="0">
                <a:solidFill>
                  <a:schemeClr val="tx1"/>
                </a:solidFill>
                <a:latin typeface="+mn-lt"/>
              </a:rPr>
              <a:t>Try the Azure SQL Workshop</a:t>
            </a:r>
          </a:p>
          <a:p>
            <a:pPr marL="0" indent="0">
              <a:buNone/>
            </a:pPr>
            <a:r>
              <a:rPr lang="en-US" sz="1600" b="1" dirty="0">
                <a:solidFill>
                  <a:schemeClr val="accent1"/>
                </a:solidFill>
                <a:latin typeface="+mn-lt"/>
                <a:hlinkClick r:id="rId3"/>
              </a:rPr>
              <a:t>aka.ms/sqlworkshops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How to choose tool</a:t>
            </a:r>
          </a:p>
          <a:p>
            <a:pPr marL="0" indent="0">
              <a:buNone/>
            </a:pPr>
            <a:r>
              <a:rPr lang="en-US" sz="1600" b="1" dirty="0">
                <a:solidFill>
                  <a:schemeClr val="accent1"/>
                </a:solidFill>
                <a:latin typeface="+mn-lt"/>
                <a:hlinkClick r:id="rId4"/>
              </a:rPr>
              <a:t>aka.ms/</a:t>
            </a:r>
            <a:r>
              <a:rPr lang="en-US" sz="1600" b="1" dirty="0" err="1">
                <a:solidFill>
                  <a:schemeClr val="accent1"/>
                </a:solidFill>
                <a:latin typeface="+mn-lt"/>
                <a:hlinkClick r:id="rId4"/>
              </a:rPr>
              <a:t>chooseazuresql</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hlinkClick r:id="rId5"/>
              </a:rPr>
              <a:t>aka.ms/</a:t>
            </a:r>
            <a:r>
              <a:rPr lang="en-US" sz="1600" b="1" dirty="0" err="1">
                <a:solidFill>
                  <a:schemeClr val="accent1"/>
                </a:solidFill>
                <a:latin typeface="+mn-lt"/>
                <a:hlinkClick r:id="rId5"/>
              </a:rPr>
              <a:t>azuresqldocs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hlinkClick r:id="rId6"/>
              </a:rPr>
              <a:t>aka.ms/</a:t>
            </a:r>
            <a:r>
              <a:rPr lang="en-US" sz="1600" b="1" dirty="0" err="1">
                <a:solidFill>
                  <a:schemeClr val="accent1"/>
                </a:solidFill>
                <a:latin typeface="+mn-lt"/>
                <a:hlinkClick r:id="rId6"/>
              </a:rPr>
              <a:t>dataexposed</a:t>
            </a:r>
            <a:endParaRPr lang="en-US" sz="1600" b="1" dirty="0">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316697"/>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2541976"/>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427240"/>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1682311"/>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2614154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Box 2">
            <a:extLst>
              <a:ext uri="{FF2B5EF4-FFF2-40B4-BE49-F238E27FC236}">
                <a16:creationId xmlns:a16="http://schemas.microsoft.com/office/drawing/2014/main" id="{769B7DE5-B74C-4E3D-8F77-1338F3F895AC}"/>
              </a:ext>
            </a:extLst>
          </p:cNvPr>
          <p:cNvSpPr txBox="1"/>
          <p:nvPr/>
        </p:nvSpPr>
        <p:spPr>
          <a:xfrm>
            <a:off x="584200" y="6164103"/>
            <a:ext cx="10236200" cy="276999"/>
          </a:xfrm>
          <a:prstGeom prst="rect">
            <a:avLst/>
          </a:prstGeom>
          <a:noFill/>
        </p:spPr>
        <p:txBody>
          <a:bodyPr wrap="square" lIns="0" tIns="0" rIns="0" bIns="0" rtlCol="0">
            <a:spAutoFit/>
          </a:bodyPr>
          <a:lstStyle/>
          <a:p>
            <a:pPr marL="457200" marR="0" lvl="0" indent="-457200" algn="r"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#AzureSQL 		@azureSQL			@AnalyticAnna</a:t>
            </a:r>
          </a:p>
        </p:txBody>
      </p:sp>
    </p:spTree>
    <p:extLst>
      <p:ext uri="{BB962C8B-B14F-4D97-AF65-F5344CB8AC3E}">
        <p14:creationId xmlns:p14="http://schemas.microsoft.com/office/powerpoint/2010/main" val="148607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4953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Thank you!</a:t>
            </a:r>
            <a:endParaRPr kumimoji="0" lang="en-US" sz="4400" b="0" i="0" u="none" strike="noStrike" kern="1200" cap="none" spc="0" normalizeH="0" baseline="0" noProof="0" dirty="0">
              <a:ln w="3175">
                <a:noFill/>
              </a:ln>
              <a:solidFill>
                <a:srgbClr val="50E6FF"/>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D6C9E99B-B494-4979-9E81-916838FF3164}"/>
              </a:ext>
            </a:extLst>
          </p:cNvPr>
          <p:cNvSpPr txBox="1"/>
          <p:nvPr/>
        </p:nvSpPr>
        <p:spPr>
          <a:xfrm>
            <a:off x="584200" y="6164103"/>
            <a:ext cx="10236200" cy="27699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 		@azureSQL			@AnalyticAnna</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dirty="0">
                <a:ln>
                  <a:noFill/>
                </a:ln>
                <a:solidFill>
                  <a:prstClr val="black"/>
                </a:solidFill>
                <a:effectLst/>
                <a:uLnTx/>
                <a:uFillTx/>
                <a:latin typeface="Segoe UI"/>
                <a:ea typeface="+mn-ea"/>
                <a:cs typeface="+mn-cs"/>
              </a:rPr>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endParaRPr lang="en-US" sz="2000" spc="0" dirty="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Comparison and summary </a:t>
            </a: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dirty="0">
                <a:solidFill>
                  <a:srgbClr val="000000"/>
                </a:solidFill>
              </a:rPr>
              <a:t>Hyperscale High Availability*</a:t>
            </a:r>
            <a:endParaRPr lang="en-US" dirty="0"/>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Compute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Page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
        <p:nvSpPr>
          <p:cNvPr id="200" name="TextBox 199">
            <a:extLst>
              <a:ext uri="{FF2B5EF4-FFF2-40B4-BE49-F238E27FC236}">
                <a16:creationId xmlns:a16="http://schemas.microsoft.com/office/drawing/2014/main" id="{5FD053DC-2DBB-4327-B83B-524B35A3A222}"/>
              </a:ext>
            </a:extLst>
          </p:cNvPr>
          <p:cNvSpPr txBox="1"/>
          <p:nvPr/>
        </p:nvSpPr>
        <p:spPr>
          <a:xfrm>
            <a:off x="10063780" y="5892385"/>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00"/>
                                        </p:tgtEl>
                                        <p:attrNameLst>
                                          <p:attrName>style.visibility</p:attrName>
                                        </p:attrNameLst>
                                      </p:cBhvr>
                                      <p:to>
                                        <p:strVal val="visible"/>
                                      </p:to>
                                    </p:set>
                                    <p:animEffect transition="in" filter="fade">
                                      <p:cBhvr>
                                        <p:cTn id="130"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20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Powershell</a:t>
            </a:r>
            <a:endPar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az</a:t>
            </a: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sqlcmd</a:t>
            </a:r>
            <a:endPar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bcp</a:t>
            </a:r>
            <a:endPar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090150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a:t>Summary</a:t>
            </a:r>
          </a:p>
        </p:txBody>
      </p:sp>
      <p:graphicFrame>
        <p:nvGraphicFramePr>
          <p:cNvPr id="4" name="Content Placeholder 3">
            <a:extLst>
              <a:ext uri="{FF2B5EF4-FFF2-40B4-BE49-F238E27FC236}">
                <a16:creationId xmlns:a16="http://schemas.microsoft.com/office/drawing/2014/main" id="{D35E2714-6D36-4D04-B792-FAC7F2200911}"/>
              </a:ext>
            </a:extLst>
          </p:cNvPr>
          <p:cNvGraphicFramePr>
            <a:graphicFrameLocks noGrp="1"/>
          </p:cNvGraphicFramePr>
          <p:nvPr>
            <p:ph sz="quarter" idx="10"/>
          </p:nvPr>
        </p:nvGraphicFramePr>
        <p:xfrm>
          <a:off x="588264" y="1211815"/>
          <a:ext cx="11405262" cy="5188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50518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
        <p:nvSpPr>
          <p:cNvPr id="3" name="Rectangle 2">
            <a:extLst>
              <a:ext uri="{FF2B5EF4-FFF2-40B4-BE49-F238E27FC236}">
                <a16:creationId xmlns:a16="http://schemas.microsoft.com/office/drawing/2014/main" id="{77497B71-23F6-4AFC-8C81-EC82D0BBCD5C}"/>
              </a:ext>
            </a:extLst>
          </p:cNvPr>
          <p:cNvSpPr/>
          <p:nvPr/>
        </p:nvSpPr>
        <p:spPr>
          <a:xfrm>
            <a:off x="315216" y="4792319"/>
            <a:ext cx="11561567" cy="1477328"/>
          </a:xfrm>
          <a:prstGeom prst="rect">
            <a:avLst/>
          </a:prstGeom>
        </p:spPr>
        <p:txBody>
          <a:bodyPr wrap="square">
            <a:spAutoFit/>
          </a:bodyPr>
          <a:lstStyle/>
          <a:p>
            <a:pPr lvl="0"/>
            <a:r>
              <a:rPr lang="en-US" dirty="0"/>
              <a:t>[Azure SQL Database] is a cloud database offering that Microsoft provides as part of the Azure cloud computing platform. Unlike </a:t>
            </a:r>
            <a:r>
              <a:rPr lang="en-US" dirty="0">
                <a:latin typeface="Segoe UI "/>
              </a:rPr>
              <a:t>other</a:t>
            </a:r>
            <a:r>
              <a:rPr lang="en-US" dirty="0"/>
              <a:t> editions of SQL Server, </a:t>
            </a:r>
            <a:r>
              <a:rPr lang="en-US" b="1" dirty="0">
                <a:solidFill>
                  <a:schemeClr val="accent1"/>
                </a:solidFill>
              </a:rPr>
              <a:t>you do not need to provision hardware for, install or patch </a:t>
            </a:r>
            <a:r>
              <a:rPr lang="en-US" dirty="0"/>
              <a:t>[Azure SQL Database]; Microsoft maintains the platform for you. You also </a:t>
            </a:r>
            <a:r>
              <a:rPr lang="en-US" b="1" dirty="0">
                <a:solidFill>
                  <a:schemeClr val="accent1"/>
                </a:solidFill>
              </a:rPr>
              <a:t>do not need to architect a database installation for scalability, high availability or disaster recovery</a:t>
            </a:r>
            <a:r>
              <a:rPr lang="en-US" dirty="0"/>
              <a:t> as these features are provided automatically by the service.</a:t>
            </a:r>
          </a:p>
        </p:txBody>
      </p:sp>
    </p:spTree>
    <p:extLst>
      <p:ext uri="{BB962C8B-B14F-4D97-AF65-F5344CB8AC3E}">
        <p14:creationId xmlns:p14="http://schemas.microsoft.com/office/powerpoint/2010/main" val="376166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702521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1" dur="500"/>
                                        <p:tgtEl>
                                          <p:spTgt spid="13">
                                            <p:graphicEl>
                                              <a:dgm id="{D9CF18BD-C653-4760-9527-952FD3B60B7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4" dur="500"/>
                                        <p:tgtEl>
                                          <p:spTgt spid="13">
                                            <p:graphicEl>
                                              <a:dgm id="{4DAC5C6B-ABD2-42AD-9A72-4BFA439061C5}"/>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17" dur="500"/>
                                        <p:tgtEl>
                                          <p:spTgt spid="13">
                                            <p:graphicEl>
                                              <a:dgm id="{BE0BF8CC-38A1-4B01-9752-24691B06D1B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20" dur="500"/>
                                        <p:tgtEl>
                                          <p:spTgt spid="13">
                                            <p:graphicEl>
                                              <a:dgm id="{B2FD37B0-F01B-4D44-8CF8-218202E0D1E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3" dur="500"/>
                                        <p:tgtEl>
                                          <p:spTgt spid="13">
                                            <p:graphicEl>
                                              <a:dgm id="{CB2CFD90-D3B6-4E12-8EDF-2099CE76871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6" dur="500"/>
                                        <p:tgtEl>
                                          <p:spTgt spid="13">
                                            <p:graphicEl>
                                              <a:dgm id="{D4B58DA4-2829-48E9-87D6-EF70B809CD8A}"/>
                                            </p:graphic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0" dur="500"/>
                                        <p:tgtEl>
                                          <p:spTgt spid="13">
                                            <p:graphicEl>
                                              <a:dgm id="{52EA3B33-2EB4-405C-8052-10B3DD9273E2}"/>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33" dur="500"/>
                                        <p:tgtEl>
                                          <p:spTgt spid="13">
                                            <p:graphicEl>
                                              <a:dgm id="{DC2579D0-3651-4E01-897D-55711A962527}"/>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6" dur="500"/>
                                        <p:tgtEl>
                                          <p:spTgt spid="13">
                                            <p:graphicEl>
                                              <a:dgm id="{F8953688-8D81-4BD0-A4E8-A4763BC5239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39" dur="500"/>
                                        <p:tgtEl>
                                          <p:spTgt spid="13">
                                            <p:graphicEl>
                                              <a:dgm id="{3543A269-1329-409E-9909-058A6F634ED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2" dur="500"/>
                                        <p:tgtEl>
                                          <p:spTgt spid="13">
                                            <p:graphicEl>
                                              <a:dgm id="{48B40D64-EA99-4B20-B620-BDEEAA6834AA}"/>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45" dur="500"/>
                                        <p:tgtEl>
                                          <p:spTgt spid="13">
                                            <p:graphicEl>
                                              <a:dgm id="{DDF7C214-567B-4CA0-8E05-C70120EBAA36}"/>
                                            </p:graphic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49" dur="500"/>
                                        <p:tgtEl>
                                          <p:spTgt spid="13">
                                            <p:graphicEl>
                                              <a:dgm id="{974A0F23-9B70-46E2-9BEA-A161DEEB308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2" dur="500"/>
                                        <p:tgtEl>
                                          <p:spTgt spid="13">
                                            <p:graphicEl>
                                              <a:dgm id="{1E7FCD4B-245F-4841-A130-F437A082A43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5" dur="500"/>
                                        <p:tgtEl>
                                          <p:spTgt spid="13">
                                            <p:graphicEl>
                                              <a:dgm id="{6BF1D37F-E363-4EDE-BB62-3D33AEE4F697}"/>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58" dur="500"/>
                                        <p:tgtEl>
                                          <p:spTgt spid="13">
                                            <p:graphicEl>
                                              <a:dgm id="{709DD593-B36D-4A82-9CA5-7EB0BF33F2CF}"/>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1" dur="500"/>
                                        <p:tgtEl>
                                          <p:spTgt spid="13">
                                            <p:graphicEl>
                                              <a:dgm id="{4834ED91-36CE-447C-B8D4-984AC9474013}"/>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64" dur="500"/>
                                        <p:tgtEl>
                                          <p:spTgt spid="13">
                                            <p:graphicEl>
                                              <a:dgm id="{D79D0623-4A0F-4113-B221-A03DD8A63E74}"/>
                                            </p:graphicEl>
                                          </p:spTgt>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68" dur="500"/>
                                        <p:tgtEl>
                                          <p:spTgt spid="13">
                                            <p:graphicEl>
                                              <a:dgm id="{F2AE6278-65FD-49DF-B70A-DC2E6C36130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71" dur="500"/>
                                        <p:tgtEl>
                                          <p:spTgt spid="13">
                                            <p:graphicEl>
                                              <a:dgm id="{01335C1C-DE3D-4466-A6DE-1B995F7663B6}"/>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74" dur="500"/>
                                        <p:tgtEl>
                                          <p:spTgt spid="13">
                                            <p:graphicEl>
                                              <a:dgm id="{FBE3BF6D-9FF1-4FDA-B10E-0EDE52641AD6}"/>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7" dur="500"/>
                                        <p:tgtEl>
                                          <p:spTgt spid="13">
                                            <p:graphicEl>
                                              <a:dgm id="{61CF7BAE-8B04-48ED-A9AA-E2DD4896D227}"/>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80" dur="500"/>
                                        <p:tgtEl>
                                          <p:spTgt spid="13">
                                            <p:graphicEl>
                                              <a:dgm id="{218B202C-0784-44AF-AD9E-F0018E1A94B0}"/>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83" dur="500"/>
                                        <p:tgtEl>
                                          <p:spTgt spid="13">
                                            <p:graphicEl>
                                              <a:dgm id="{D8AA9A4F-D53B-4C45-8D15-EEE1642F0DBC}"/>
                                            </p:graphicEl>
                                          </p:spTgt>
                                        </p:tgtEl>
                                      </p:cBhvr>
                                    </p:animEffect>
                                  </p:childTnLst>
                                </p:cTn>
                              </p:par>
                            </p:childTnLst>
                          </p:cTn>
                        </p:par>
                        <p:par>
                          <p:cTn id="84" fill="hold">
                            <p:stCondLst>
                              <p:cond delay="2500"/>
                            </p:stCondLst>
                            <p:childTnLst>
                              <p:par>
                                <p:cTn id="85" presetID="10" presetClass="entr" presetSubtype="0" fill="hold" grpId="0" nodeType="afterEffect">
                                  <p:stCondLst>
                                    <p:cond delay="0"/>
                                  </p:stCondLst>
                                  <p:childTnLst>
                                    <p:set>
                                      <p:cBhvr>
                                        <p:cTn id="86"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87" dur="500"/>
                                        <p:tgtEl>
                                          <p:spTgt spid="13">
                                            <p:graphicEl>
                                              <a:dgm id="{DC12CFBB-7A5D-422A-8058-0FEECFD65D69}"/>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90" dur="500"/>
                                        <p:tgtEl>
                                          <p:spTgt spid="13">
                                            <p:graphicEl>
                                              <a:dgm id="{F1CBD4BE-969B-4486-A695-DC1D5CAB272D}"/>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93" dur="500"/>
                                        <p:tgtEl>
                                          <p:spTgt spid="13">
                                            <p:graphicEl>
                                              <a:dgm id="{6278E80A-BCFC-4189-AE7B-1691FB8AE80D}"/>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96" dur="500"/>
                                        <p:tgtEl>
                                          <p:spTgt spid="13">
                                            <p:graphicEl>
                                              <a:dgm id="{01F13611-824C-446F-B499-F967151974B1}"/>
                                            </p:graphic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99" dur="500"/>
                                        <p:tgtEl>
                                          <p:spTgt spid="13">
                                            <p:graphicEl>
                                              <a:dgm id="{EF110A13-FCBC-47DD-AE79-EC993998E6B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02" dur="500"/>
                                        <p:tgtEl>
                                          <p:spTgt spid="13">
                                            <p:graphicEl>
                                              <a:dgm id="{A5BE71DF-C37C-4F2A-9734-B1D1F8575720}"/>
                                            </p:graphicEl>
                                          </p:spTgt>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06" dur="500"/>
                                        <p:tgtEl>
                                          <p:spTgt spid="13">
                                            <p:graphicEl>
                                              <a:dgm id="{5293DF7D-452E-4C56-9B51-32317CFB04DC}"/>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09" dur="500"/>
                                        <p:tgtEl>
                                          <p:spTgt spid="13">
                                            <p:graphicEl>
                                              <a:dgm id="{30D44984-3A2C-4CAC-8D87-F097FA251E44}"/>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12" dur="500"/>
                                        <p:tgtEl>
                                          <p:spTgt spid="13">
                                            <p:graphicEl>
                                              <a:dgm id="{240E7FBE-C865-407A-AADD-6DA049BA2859}"/>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15" dur="500"/>
                                        <p:tgtEl>
                                          <p:spTgt spid="13">
                                            <p:graphicEl>
                                              <a:dgm id="{60FAF9D9-DA8C-40BC-B90A-6768F9FD68EA}"/>
                                            </p:graphic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18" dur="500"/>
                                        <p:tgtEl>
                                          <p:spTgt spid="13">
                                            <p:graphicEl>
                                              <a:dgm id="{56ADB5EA-A5C5-4B6F-9257-5AF5D80E59F4}"/>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21" dur="500"/>
                                        <p:tgtEl>
                                          <p:spTgt spid="13">
                                            <p:graphicEl>
                                              <a:dgm id="{CC69FFE9-758C-4AFE-941C-838434F0E077}"/>
                                            </p:graphicEl>
                                          </p:spTgt>
                                        </p:tgtEl>
                                      </p:cBhvr>
                                    </p:animEffect>
                                  </p:childTnLst>
                                </p:cTn>
                              </p:par>
                            </p:childTnLst>
                          </p:cTn>
                        </p:par>
                        <p:par>
                          <p:cTn id="122" fill="hold">
                            <p:stCondLst>
                              <p:cond delay="3500"/>
                            </p:stCondLst>
                            <p:childTnLst>
                              <p:par>
                                <p:cTn id="123" presetID="10" presetClass="entr" presetSubtype="0" fill="hold" grpId="0" nodeType="afterEffect">
                                  <p:stCondLst>
                                    <p:cond delay="0"/>
                                  </p:stCondLst>
                                  <p:childTnLst>
                                    <p:set>
                                      <p:cBhvr>
                                        <p:cTn id="124"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25" dur="500"/>
                                        <p:tgtEl>
                                          <p:spTgt spid="13">
                                            <p:graphicEl>
                                              <a:dgm id="{98238378-CA86-4555-809D-878D4E51DCB8}"/>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28" dur="500"/>
                                        <p:tgtEl>
                                          <p:spTgt spid="13">
                                            <p:graphicEl>
                                              <a:dgm id="{035B2F06-DF58-456F-94CB-BC9DABC7BB1D}"/>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31" dur="500"/>
                                        <p:tgtEl>
                                          <p:spTgt spid="13">
                                            <p:graphicEl>
                                              <a:dgm id="{29A3FFDF-C4FF-4AC7-9D1E-B26B2FAE95CD}"/>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34" dur="500"/>
                                        <p:tgtEl>
                                          <p:spTgt spid="13">
                                            <p:graphicEl>
                                              <a:dgm id="{A8F7AE89-82D0-4DDD-BB3E-5919A1B97A5D}"/>
                                            </p:graphic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37" dur="500"/>
                                        <p:tgtEl>
                                          <p:spTgt spid="13">
                                            <p:graphicEl>
                                              <a:dgm id="{32C68120-95FE-49F6-8FA0-955148FEE4FE}"/>
                                            </p:graphic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40" dur="500"/>
                                        <p:tgtEl>
                                          <p:spTgt spid="13">
                                            <p:graphicEl>
                                              <a:dgm id="{93115257-A1D5-41DB-A1B2-B11B956D6557}"/>
                                            </p:graphicEl>
                                          </p:spTgt>
                                        </p:tgtEl>
                                      </p:cBhvr>
                                    </p:animEffect>
                                  </p:childTnLst>
                                </p:cTn>
                              </p:par>
                            </p:childTnLst>
                          </p:cTn>
                        </p:par>
                        <p:par>
                          <p:cTn id="141" fill="hold">
                            <p:stCondLst>
                              <p:cond delay="4000"/>
                            </p:stCondLst>
                            <p:childTnLst>
                              <p:par>
                                <p:cTn id="142" presetID="10" presetClass="entr" presetSubtype="0" fill="hold" grpId="0" nodeType="afterEffect">
                                  <p:stCondLst>
                                    <p:cond delay="0"/>
                                  </p:stCondLst>
                                  <p:childTnLst>
                                    <p:set>
                                      <p:cBhvr>
                                        <p:cTn id="143"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44" dur="500"/>
                                        <p:tgtEl>
                                          <p:spTgt spid="13">
                                            <p:graphicEl>
                                              <a:dgm id="{BD564CF5-EA25-4734-86C1-A853C820E9B3}"/>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47" dur="500"/>
                                        <p:tgtEl>
                                          <p:spTgt spid="13">
                                            <p:graphicEl>
                                              <a:dgm id="{465A2C4C-7E90-452A-B14B-B7C332F3AFEF}"/>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50" dur="500"/>
                                        <p:tgtEl>
                                          <p:spTgt spid="13">
                                            <p:graphicEl>
                                              <a:dgm id="{AF7FEEB2-6A00-45C3-A9E2-F6D08E8A6ECB}"/>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53" dur="500"/>
                                        <p:tgtEl>
                                          <p:spTgt spid="13">
                                            <p:graphicEl>
                                              <a:dgm id="{D3D1E2CE-EBF0-441F-A5A4-94CA49DAFDC1}"/>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56" dur="500"/>
                                        <p:tgtEl>
                                          <p:spTgt spid="13">
                                            <p:graphicEl>
                                              <a:dgm id="{B1F37C2F-7445-4AC7-8D86-7A5E29D7B54F}"/>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59" dur="500"/>
                                        <p:tgtEl>
                                          <p:spTgt spid="13">
                                            <p:graphicEl>
                                              <a:dgm id="{917ACB6D-1602-4108-9B15-A94A065E8FDD}"/>
                                            </p:graphicEl>
                                          </p:spTgt>
                                        </p:tgtEl>
                                      </p:cBhvr>
                                    </p:animEffect>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63" dur="500"/>
                                        <p:tgtEl>
                                          <p:spTgt spid="13">
                                            <p:graphicEl>
                                              <a:dgm id="{A4293CF1-5934-49DC-8F59-D580A9F73673}"/>
                                            </p:graphicEl>
                                          </p:spTgt>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66" dur="500"/>
                                        <p:tgtEl>
                                          <p:spTgt spid="13">
                                            <p:graphicEl>
                                              <a:dgm id="{6BAD957E-D896-4E33-8FED-B66CEEDE7C52}"/>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69" dur="500"/>
                                        <p:tgtEl>
                                          <p:spTgt spid="13">
                                            <p:graphicEl>
                                              <a:dgm id="{86B023C2-AD15-466D-8B5A-5B82C13F80E0}"/>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72" dur="500"/>
                                        <p:tgtEl>
                                          <p:spTgt spid="13">
                                            <p:graphicEl>
                                              <a:dgm id="{682834C6-6C60-4716-A538-CEB0B38E6892}"/>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175" dur="500"/>
                                        <p:tgtEl>
                                          <p:spTgt spid="13">
                                            <p:graphicEl>
                                              <a:dgm id="{53648BC2-65C6-4B8F-8795-28344210DDDB}"/>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178" dur="500"/>
                                        <p:tgtEl>
                                          <p:spTgt spid="13">
                                            <p:graphicEl>
                                              <a:dgm id="{89365B68-B858-46BA-B1FA-B43AB669D9ED}"/>
                                            </p:graphicEl>
                                          </p:spTgt>
                                        </p:tgtEl>
                                      </p:cBhvr>
                                    </p:animEffect>
                                  </p:childTnLst>
                                </p:cTn>
                              </p:par>
                            </p:childTnLst>
                          </p:cTn>
                        </p:par>
                        <p:par>
                          <p:cTn id="179" fill="hold">
                            <p:stCondLst>
                              <p:cond delay="5000"/>
                            </p:stCondLst>
                            <p:childTnLst>
                              <p:par>
                                <p:cTn id="180" presetID="10" presetClass="entr" presetSubtype="0" fill="hold" grpId="0" nodeType="afterEffect">
                                  <p:stCondLst>
                                    <p:cond delay="0"/>
                                  </p:stCondLst>
                                  <p:childTnLst>
                                    <p:set>
                                      <p:cBhvr>
                                        <p:cTn id="181"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182" dur="500"/>
                                        <p:tgtEl>
                                          <p:spTgt spid="13">
                                            <p:graphicEl>
                                              <a:dgm id="{9D1ED963-B587-4871-811A-E95983AC81B1}"/>
                                            </p:graphicEl>
                                          </p:spTgt>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185" dur="500"/>
                                        <p:tgtEl>
                                          <p:spTgt spid="13">
                                            <p:graphicEl>
                                              <a:dgm id="{F63FF71E-CAA4-4EDB-ACC7-4DB83BE222AD}"/>
                                            </p:graphicEl>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188" dur="500"/>
                                        <p:tgtEl>
                                          <p:spTgt spid="13">
                                            <p:graphicEl>
                                              <a:dgm id="{84F9DAB1-3180-4BAC-998C-62D3D6D03BC0}"/>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191" dur="500"/>
                                        <p:tgtEl>
                                          <p:spTgt spid="13">
                                            <p:graphicEl>
                                              <a:dgm id="{CF9632A1-6FEE-4FD2-8E8E-CB0E31403F6E}"/>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194" dur="500"/>
                                        <p:tgtEl>
                                          <p:spTgt spid="13">
                                            <p:graphicEl>
                                              <a:dgm id="{869FEED5-CD70-49E8-BF51-B4E248BBFFF7}"/>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197" dur="500"/>
                                        <p:tgtEl>
                                          <p:spTgt spid="13">
                                            <p:graphicEl>
                                              <a:dgm id="{6FF275F1-277A-438B-8903-8476A0F86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building new apps in the cloud</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Semibold"/>
                <a:ea typeface="+mn-ea"/>
                <a:cs typeface="+mn-cs"/>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98383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Free Extended Security Updates for SQL Server 2008/R2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Automated Backups and Security Updates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Point in Time Restore with Azure Backup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Accelerated storage performance with Azure Blob Caching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435 percent overall return on an Azure IaaS investment over five years</a:t>
            </a:r>
            <a:r>
              <a:rPr kumimoji="0" lang="en-US" sz="1200" b="0" i="0" u="none" strike="noStrike" kern="1200" cap="none" spc="0" normalizeH="0" baseline="30000" noProof="0">
                <a:ln>
                  <a:noFill/>
                </a:ln>
                <a:solidFill>
                  <a:srgbClr val="000000"/>
                </a:solidFill>
                <a:effectLst/>
                <a:uLnTx/>
                <a:uFillTx/>
                <a:latin typeface="Segoe UI"/>
                <a:ea typeface="+mn-ea"/>
                <a:cs typeface="+mn-cs"/>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and OS server access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Expansive SQL and OS versions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Windows, Linux, Containers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File stream, DTC, and Simple Recovery model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Unlock Licensing and Edition Flexibility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Memory or Storage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Blob Read Caching for data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Segoe UI"/>
                <a:ea typeface="+mn-ea"/>
                <a:cs typeface="+mn-cs"/>
              </a:rPr>
              <a:t>Tempdb</a:t>
            </a:r>
            <a:r>
              <a:rPr kumimoji="0" lang="en-US" sz="1200" b="0" i="0" u="none" strike="noStrike" kern="1200" cap="none" spc="0" normalizeH="0" baseline="0" noProof="0">
                <a:ln>
                  <a:noFill/>
                </a:ln>
                <a:solidFill>
                  <a:prstClr val="black"/>
                </a:solidFill>
                <a:effectLst/>
                <a:uLnTx/>
                <a:uFillTx/>
                <a:latin typeface="Segoe UI"/>
                <a:ea typeface="+mn-ea"/>
                <a:cs typeface="+mn-cs"/>
              </a:rPr>
              <a:t>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Networks to integrate with on-premises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Advanced Data Security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Storage built-in DR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Backup and Automated backups to Azure Blob Storage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File-Snapshot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Failover Cluster Instance with Azure Premium File Share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735005" y="2524083"/>
            <a:ext cx="1677382"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Resource Provider</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9633841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31133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2.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3.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_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6.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8.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790CF1-96DE-4FB4-ABFE-AAFDE0A3675A}">
  <ds:schemaRefs>
    <ds:schemaRef ds:uri="http://schemas.microsoft.com/sharepoint/v3/contenttype/forms"/>
  </ds:schemaRefs>
</ds:datastoreItem>
</file>

<file path=customXml/itemProps2.xml><?xml version="1.0" encoding="utf-8"?>
<ds:datastoreItem xmlns:ds="http://schemas.openxmlformats.org/officeDocument/2006/customXml" ds:itemID="{A55A173A-9F20-48BC-A28F-14CDA73709EA}">
  <ds:schemaRefs>
    <ds:schemaRef ds:uri="http://schemas.microsoft.com/office/2006/documentManagement/types"/>
    <ds:schemaRef ds:uri="http://purl.org/dc/elements/1.1/"/>
    <ds:schemaRef ds:uri="3ae6f26d-9444-4782-a775-fd15bae28999"/>
    <ds:schemaRef ds:uri="http://schemas.microsoft.com/sharepoint/v3"/>
    <ds:schemaRef ds:uri="http://schemas.openxmlformats.org/package/2006/metadata/core-properties"/>
    <ds:schemaRef ds:uri="http://purl.org/dc/terms/"/>
    <ds:schemaRef ds:uri="http://schemas.microsoft.com/office/infopath/2007/PartnerControls"/>
    <ds:schemaRef ds:uri="72c0272b-f05b-475f-9459-f7525b8ef3e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E9055F52-D80D-46B2-93F0-983BDDC9E7A2}">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4222</TotalTime>
  <Words>6113</Words>
  <Application>Microsoft Office PowerPoint</Application>
  <PresentationFormat>Widescreen</PresentationFormat>
  <Paragraphs>982</Paragraphs>
  <Slides>33</Slides>
  <Notes>29</Notes>
  <HiddenSlides>3</HiddenSlides>
  <MMClips>0</MMClips>
  <ScaleCrop>false</ScaleCrop>
  <HeadingPairs>
    <vt:vector size="8" baseType="variant">
      <vt:variant>
        <vt:lpstr>Fonts Used</vt:lpstr>
      </vt:variant>
      <vt:variant>
        <vt:i4>11</vt:i4>
      </vt:variant>
      <vt:variant>
        <vt:lpstr>Theme</vt:lpstr>
      </vt:variant>
      <vt:variant>
        <vt:i4>15</vt:i4>
      </vt:variant>
      <vt:variant>
        <vt:lpstr>Embedded OLE Servers</vt:lpstr>
      </vt:variant>
      <vt:variant>
        <vt:i4>1</vt:i4>
      </vt:variant>
      <vt:variant>
        <vt:lpstr>Slide Titles</vt:lpstr>
      </vt:variant>
      <vt:variant>
        <vt:i4>33</vt:i4>
      </vt:variant>
    </vt:vector>
  </HeadingPairs>
  <TitlesOfParts>
    <vt:vector size="60" baseType="lpstr">
      <vt:lpstr>Arial</vt:lpstr>
      <vt:lpstr>Calibri</vt:lpstr>
      <vt:lpstr>Calibri Light</vt:lpstr>
      <vt:lpstr>Consolas</vt:lpstr>
      <vt:lpstr>Narkisim</vt:lpstr>
      <vt:lpstr>Segoe UI</vt:lpstr>
      <vt:lpstr>Segoe UI </vt:lpstr>
      <vt:lpstr>Segoe UI Light</vt:lpstr>
      <vt:lpstr>Segoe UI Semibold</vt:lpstr>
      <vt:lpstr>Segoe UI Semilight</vt:lpstr>
      <vt:lpstr>Wingdings</vt:lpstr>
      <vt:lpstr>Custom Design</vt:lpstr>
      <vt:lpstr>WHITE TEMPLATE</vt:lpstr>
      <vt:lpstr>5-50203_Microsoft_Ignite_Template</vt:lpstr>
      <vt:lpstr>5_9-51052_Microsoft_Ready_Template_Light</vt:lpstr>
      <vt:lpstr>1_9-51052_Microsoft_Ready_Template_Light</vt:lpstr>
      <vt:lpstr>2_Dynamics 365</vt:lpstr>
      <vt:lpstr>2_9-51052_Microsoft_Ready_Template_Light</vt:lpstr>
      <vt:lpstr>4_Dynamics 365</vt:lpstr>
      <vt:lpstr>5_WHITE TEMPLATE</vt:lpstr>
      <vt:lpstr>Microsoft 365 PPT Template - 2018</vt:lpstr>
      <vt:lpstr>2_WHITE TEMPLATE</vt:lpstr>
      <vt:lpstr>3_WHITE TEMPLATE</vt:lpstr>
      <vt:lpstr>4_WHITE TEMPLATE</vt:lpstr>
      <vt:lpstr>SQLSatOslo 2016</vt:lpstr>
      <vt:lpstr>1_SQLSatOslo 2016</vt:lpstr>
      <vt:lpstr>Image</vt:lpstr>
      <vt:lpstr>Azure SQL: What to use When  </vt:lpstr>
      <vt:lpstr> Azure SQL: What to use When     Anna Hoffman, Data &amp; Applied Scientist / PM Microsoft Azure SQL team  </vt:lpstr>
      <vt:lpstr>Agenda</vt:lpstr>
      <vt:lpstr>History of Azure SQL</vt:lpstr>
      <vt:lpstr>Azure SQL has come a long way</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The power of PaaS</vt:lpstr>
      <vt:lpstr>Auto-failover groups SQL Managed Instance and SQL Database</vt:lpstr>
      <vt:lpstr>Azure SQL Database is built for modern cloud apps </vt:lpstr>
      <vt:lpstr>Automatic tuning SQL Database</vt:lpstr>
      <vt:lpstr>Azure SQL MI or DB? </vt:lpstr>
      <vt:lpstr>Service tiers – Managed Instance</vt:lpstr>
      <vt:lpstr>Azure SQL MI or DB? </vt:lpstr>
      <vt:lpstr>PowerPoint Presentation</vt:lpstr>
      <vt:lpstr>Service tiers – SQL Database</vt:lpstr>
      <vt:lpstr>Faster failovers with Business critical  SQL Managed Instance and SQL Database</vt:lpstr>
      <vt:lpstr>Hardware</vt:lpstr>
      <vt:lpstr>How to pick Azure SQL models and service tiers </vt:lpstr>
      <vt:lpstr>Azure SQL family Unified experience</vt:lpstr>
      <vt:lpstr>Summary</vt:lpstr>
      <vt:lpstr>Resources</vt:lpstr>
      <vt:lpstr>Thank you!</vt:lpstr>
      <vt:lpstr>PowerPoint Presentation</vt:lpstr>
      <vt:lpstr>General Purpose High Availability</vt:lpstr>
      <vt:lpstr>Business Critical High Availability</vt:lpstr>
      <vt:lpstr>Hyperscale High Availability*</vt:lpstr>
      <vt:lpstr>Interfaces for Azure SQL</vt:lpstr>
      <vt:lpstr>Service tiers – SQL Database and Managed Instance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4</cp:revision>
  <dcterms:created xsi:type="dcterms:W3CDTF">2019-10-01T09:55:31Z</dcterms:created>
  <dcterms:modified xsi:type="dcterms:W3CDTF">2020-07-13T16:46:44Z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